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953" r:id="rId1"/>
  </p:sldMasterIdLst>
  <p:notesMasterIdLst>
    <p:notesMasterId r:id="rId29"/>
  </p:notesMasterIdLst>
  <p:sldIdLst>
    <p:sldId id="300" r:id="rId2"/>
    <p:sldId id="301" r:id="rId3"/>
    <p:sldId id="303" r:id="rId4"/>
    <p:sldId id="310" r:id="rId5"/>
    <p:sldId id="309" r:id="rId6"/>
    <p:sldId id="302" r:id="rId7"/>
    <p:sldId id="312" r:id="rId8"/>
    <p:sldId id="316" r:id="rId9"/>
    <p:sldId id="304" r:id="rId10"/>
    <p:sldId id="314" r:id="rId11"/>
    <p:sldId id="319" r:id="rId12"/>
    <p:sldId id="321" r:id="rId13"/>
    <p:sldId id="305" r:id="rId14"/>
    <p:sldId id="317" r:id="rId15"/>
    <p:sldId id="306" r:id="rId16"/>
    <p:sldId id="313" r:id="rId17"/>
    <p:sldId id="320" r:id="rId18"/>
    <p:sldId id="322" r:id="rId19"/>
    <p:sldId id="324" r:id="rId20"/>
    <p:sldId id="325" r:id="rId21"/>
    <p:sldId id="326" r:id="rId22"/>
    <p:sldId id="327" r:id="rId23"/>
    <p:sldId id="328" r:id="rId24"/>
    <p:sldId id="330" r:id="rId25"/>
    <p:sldId id="329" r:id="rId26"/>
    <p:sldId id="323" r:id="rId27"/>
    <p:sldId id="272" r:id="rId28"/>
  </p:sldIdLst>
  <p:sldSz cx="12192000" cy="6858000"/>
  <p:notesSz cx="6858000" cy="9144000"/>
  <p:embeddedFontLst>
    <p:embeddedFont>
      <p:font typeface="HY헤드라인M" pitchFamily="18" charset="-127"/>
      <p:regular r:id="rId30"/>
    </p:embeddedFont>
    <p:embeddedFont>
      <p:font typeface="Helvetica-CondensedBlack"/>
      <p:bold r:id="rId31"/>
      <p:boldItalic r:id="rId32"/>
    </p:embeddedFont>
    <p:embeddedFont>
      <p:font typeface="Broadway" pitchFamily="82" charset="0"/>
      <p:regular r:id="rId33"/>
    </p:embeddedFont>
    <p:embeddedFont>
      <p:font typeface="맑은 고딕" pitchFamily="50" charset="-127"/>
      <p:regular r:id="rId34"/>
      <p:bold r:id="rId35"/>
    </p:embeddedFont>
    <p:embeddedFont>
      <p:font typeface="210 콤퓨타세탁 L" pitchFamily="18" charset="-127"/>
      <p:regular r:id="rId36"/>
    </p:embeddedFont>
    <p:embeddedFont>
      <p:font typeface="210 콤퓨타세탁 R" pitchFamily="18" charset="-127"/>
      <p:regular r:id="rId37"/>
    </p:embeddedFont>
    <p:embeddedFont>
      <p:font typeface="DX빨간우체통B" pitchFamily="18" charset="-127"/>
      <p:regular r:id="rId38"/>
    </p:embeddedFont>
    <p:embeddedFont>
      <p:font typeface="-윤고딕320" charset="-127"/>
      <p:regular r:id="rId39"/>
    </p:embeddedFont>
    <p:embeddedFont>
      <p:font typeface="华文中宋" charset="-122"/>
      <p:regular r:id="rId4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274B3"/>
    <a:srgbClr val="562B3E"/>
    <a:srgbClr val="AE2E1A"/>
    <a:srgbClr val="E88E13"/>
    <a:srgbClr val="93B351"/>
    <a:srgbClr val="35A38E"/>
    <a:srgbClr val="AFAEAB"/>
    <a:srgbClr val="3399FF"/>
    <a:srgbClr val="FF9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70" autoAdjust="0"/>
    <p:restoredTop sz="90942" autoAdjust="0"/>
  </p:normalViewPr>
  <p:slideViewPr>
    <p:cSldViewPr snapToGrid="0">
      <p:cViewPr>
        <p:scale>
          <a:sx n="86" d="100"/>
          <a:sy n="86" d="100"/>
        </p:scale>
        <p:origin x="-96" y="-1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640351-6B36-4215-90C6-44411C76D42F}" type="datetimeFigureOut">
              <a:rPr lang="ko-KR" altLang="en-US" smtClean="0"/>
              <a:t>2018-12-13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97D0B5-E755-4605-A65D-3FA8DF0FA4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09862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97D0B5-E755-4605-A65D-3FA8DF0FA4DB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5715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97D0B5-E755-4605-A65D-3FA8DF0FA4DB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85068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97D0B5-E755-4605-A65D-3FA8DF0FA4DB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86075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그 외에도 인기수업에 수강인원이 몰려서 라는</a:t>
            </a:r>
            <a:r>
              <a:rPr lang="en-US" altLang="ko-KR" dirty="0" smtClean="0"/>
              <a:t>~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97D0B5-E755-4605-A65D-3FA8DF0FA4DB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63490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자동 수강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수강신청을 하기 위해서는 정해진 날짜에 신청을 해야 하지만 이 </a:t>
            </a:r>
            <a:r>
              <a:rPr lang="ko-KR" altLang="en-US" dirty="0" err="1" smtClean="0"/>
              <a:t>앱을</a:t>
            </a:r>
            <a:r>
              <a:rPr lang="ko-KR" altLang="en-US" dirty="0" smtClean="0"/>
              <a:t> 통해서 자신이 원하는 날짜에 미리 신청을 하여 혹시나 수강신청 기간을 놓칠 경우를 방지하기 위함</a:t>
            </a:r>
            <a:r>
              <a:rPr lang="en-US" altLang="ko-KR" dirty="0" smtClean="0"/>
              <a:t>(</a:t>
            </a:r>
            <a:r>
              <a:rPr lang="ko-KR" altLang="en-US" dirty="0" smtClean="0"/>
              <a:t>예비 수강신청 인원이 이수가능 인원을 초과 할 경우</a:t>
            </a:r>
            <a:r>
              <a:rPr lang="en-US" altLang="ko-KR" dirty="0" smtClean="0"/>
              <a:t>?)</a:t>
            </a:r>
          </a:p>
          <a:p>
            <a:pPr marL="0" indent="0">
              <a:buFontTx/>
              <a:buNone/>
            </a:pPr>
            <a:r>
              <a:rPr lang="ko-KR" altLang="en-US" b="1" dirty="0" smtClean="0">
                <a:latin typeface="210 콤퓨타세탁 L" pitchFamily="18" charset="-127"/>
                <a:ea typeface="210 콤퓨타세탁 L" pitchFamily="18" charset="-127"/>
              </a:rPr>
              <a:t>학점관리 시스템 </a:t>
            </a:r>
            <a:r>
              <a:rPr lang="en-US" altLang="ko-KR" b="1" dirty="0" smtClean="0">
                <a:latin typeface="210 콤퓨타세탁 L" pitchFamily="18" charset="-127"/>
                <a:ea typeface="210 콤퓨타세탁 L" pitchFamily="18" charset="-127"/>
              </a:rPr>
              <a:t>- </a:t>
            </a:r>
            <a:r>
              <a:rPr lang="ko-KR" altLang="en-US" b="1" dirty="0" smtClean="0">
                <a:latin typeface="210 콤퓨타세탁 L" pitchFamily="18" charset="-127"/>
                <a:ea typeface="210 콤퓨타세탁 L" pitchFamily="18" charset="-127"/>
              </a:rPr>
              <a:t>성적 증명서를 발급하거나 홈페이지에 방문하여 확인하는 </a:t>
            </a:r>
            <a:r>
              <a:rPr lang="ko-KR" altLang="en-US" b="1" dirty="0" err="1" smtClean="0">
                <a:latin typeface="210 콤퓨타세탁 L" pitchFamily="18" charset="-127"/>
                <a:ea typeface="210 콤퓨타세탁 L" pitchFamily="18" charset="-127"/>
              </a:rPr>
              <a:t>수고를덜기</a:t>
            </a:r>
            <a:r>
              <a:rPr lang="ko-KR" altLang="en-US" b="1" dirty="0" smtClean="0">
                <a:latin typeface="210 콤퓨타세탁 L" pitchFamily="18" charset="-127"/>
                <a:ea typeface="210 콤퓨타세탁 L" pitchFamily="18" charset="-127"/>
              </a:rPr>
              <a:t> 위함</a:t>
            </a:r>
            <a:endParaRPr lang="en-US" altLang="ko-KR" b="1" dirty="0" smtClean="0">
              <a:latin typeface="210 콤퓨타세탁 L" pitchFamily="18" charset="-127"/>
              <a:ea typeface="210 콤퓨타세탁 L" pitchFamily="18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97D0B5-E755-4605-A65D-3FA8DF0FA4DB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03852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건국대학교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경희대학교</a:t>
            </a:r>
            <a:r>
              <a:rPr lang="ko-KR" altLang="en-US" dirty="0" smtClean="0"/>
              <a:t> 및 타 </a:t>
            </a:r>
            <a:r>
              <a:rPr lang="ko-KR" altLang="en-US" dirty="0" err="1" smtClean="0"/>
              <a:t>앱</a:t>
            </a:r>
            <a:r>
              <a:rPr lang="ko-KR" altLang="en-US" dirty="0" smtClean="0"/>
              <a:t> 비교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97D0B5-E755-4605-A65D-3FA8DF0FA4DB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81134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건국대학교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경희대학교</a:t>
            </a:r>
            <a:r>
              <a:rPr lang="ko-KR" altLang="en-US" dirty="0" smtClean="0"/>
              <a:t> 및 타 </a:t>
            </a:r>
            <a:r>
              <a:rPr lang="ko-KR" altLang="en-US" dirty="0" err="1" smtClean="0"/>
              <a:t>앱</a:t>
            </a:r>
            <a:r>
              <a:rPr lang="ko-KR" altLang="en-US" dirty="0" smtClean="0"/>
              <a:t> 비교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97D0B5-E755-4605-A65D-3FA8DF0FA4DB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63490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건국대학교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경희대학교</a:t>
            </a:r>
            <a:r>
              <a:rPr lang="ko-KR" altLang="en-US" dirty="0" smtClean="0"/>
              <a:t> 및 타 </a:t>
            </a:r>
            <a:r>
              <a:rPr lang="ko-KR" altLang="en-US" dirty="0" err="1" smtClean="0"/>
              <a:t>앱</a:t>
            </a:r>
            <a:r>
              <a:rPr lang="ko-KR" altLang="en-US" dirty="0" smtClean="0"/>
              <a:t> 비교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97D0B5-E755-4605-A65D-3FA8DF0FA4DB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63490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건국대학교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경희대학교</a:t>
            </a:r>
            <a:r>
              <a:rPr lang="ko-KR" altLang="en-US" dirty="0" smtClean="0"/>
              <a:t> 및 타 </a:t>
            </a:r>
            <a:r>
              <a:rPr lang="ko-KR" altLang="en-US" dirty="0" err="1" smtClean="0"/>
              <a:t>앱</a:t>
            </a:r>
            <a:r>
              <a:rPr lang="ko-KR" altLang="en-US" dirty="0" smtClean="0"/>
              <a:t> 비교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97D0B5-E755-4605-A65D-3FA8DF0FA4DB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48732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건국대학교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경희대학교</a:t>
            </a:r>
            <a:r>
              <a:rPr lang="ko-KR" altLang="en-US" dirty="0" smtClean="0"/>
              <a:t> 및 타 </a:t>
            </a:r>
            <a:r>
              <a:rPr lang="ko-KR" altLang="en-US" dirty="0" err="1" smtClean="0"/>
              <a:t>앱</a:t>
            </a:r>
            <a:r>
              <a:rPr lang="ko-KR" altLang="en-US" dirty="0" smtClean="0"/>
              <a:t> 비교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97D0B5-E755-4605-A65D-3FA8DF0FA4DB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81134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97D0B5-E755-4605-A65D-3FA8DF0FA4DB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85068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8D63E-0868-44F6-B6D0-95C9EB930041}" type="datetimeFigureOut">
              <a:rPr lang="ko-KR" altLang="en-US" smtClean="0"/>
              <a:t>2018-12-13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648EE-C0A0-48EE-8439-C10894281B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94535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8D63E-0868-44F6-B6D0-95C9EB930041}" type="datetimeFigureOut">
              <a:rPr lang="ko-KR" altLang="en-US" smtClean="0"/>
              <a:t>2018-12-13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648EE-C0A0-48EE-8439-C10894281B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1251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8D63E-0868-44F6-B6D0-95C9EB930041}" type="datetimeFigureOut">
              <a:rPr lang="ko-KR" altLang="en-US" smtClean="0"/>
              <a:t>2018-12-13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648EE-C0A0-48EE-8439-C10894281B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86465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8D63E-0868-44F6-B6D0-95C9EB930041}" type="datetimeFigureOut">
              <a:rPr lang="ko-KR" altLang="en-US" smtClean="0"/>
              <a:t>2018-12-13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648EE-C0A0-48EE-8439-C10894281B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10635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8D63E-0868-44F6-B6D0-95C9EB930041}" type="datetimeFigureOut">
              <a:rPr lang="ko-KR" altLang="en-US" smtClean="0"/>
              <a:t>2018-12-13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648EE-C0A0-48EE-8439-C10894281B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3432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8D63E-0868-44F6-B6D0-95C9EB930041}" type="datetimeFigureOut">
              <a:rPr lang="ko-KR" altLang="en-US" smtClean="0"/>
              <a:t>2018-12-13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648EE-C0A0-48EE-8439-C10894281B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95244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8D63E-0868-44F6-B6D0-95C9EB930041}" type="datetimeFigureOut">
              <a:rPr lang="ko-KR" altLang="en-US" smtClean="0"/>
              <a:t>2018-12-13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648EE-C0A0-48EE-8439-C10894281B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06016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8D63E-0868-44F6-B6D0-95C9EB930041}" type="datetimeFigureOut">
              <a:rPr lang="ko-KR" altLang="en-US" smtClean="0"/>
              <a:t>2018-12-13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648EE-C0A0-48EE-8439-C10894281B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70157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8D63E-0868-44F6-B6D0-95C9EB930041}" type="datetimeFigureOut">
              <a:rPr lang="ko-KR" altLang="en-US" smtClean="0"/>
              <a:t>2018-12-13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648EE-C0A0-48EE-8439-C10894281B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9860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8D63E-0868-44F6-B6D0-95C9EB930041}" type="datetimeFigureOut">
              <a:rPr lang="ko-KR" altLang="en-US" smtClean="0"/>
              <a:t>2018-12-13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648EE-C0A0-48EE-8439-C10894281B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04747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8D63E-0868-44F6-B6D0-95C9EB930041}" type="datetimeFigureOut">
              <a:rPr lang="ko-KR" altLang="en-US" smtClean="0"/>
              <a:t>2018-12-13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648EE-C0A0-48EE-8439-C10894281B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95762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C8D63E-0868-44F6-B6D0-95C9EB930041}" type="datetimeFigureOut">
              <a:rPr lang="ko-KR" altLang="en-US" smtClean="0"/>
              <a:t>2018-12-13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6648EE-C0A0-48EE-8439-C10894281B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70180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4" r:id="rId1"/>
    <p:sldLayoutId id="2147483955" r:id="rId2"/>
    <p:sldLayoutId id="2147483956" r:id="rId3"/>
    <p:sldLayoutId id="2147483957" r:id="rId4"/>
    <p:sldLayoutId id="2147483958" r:id="rId5"/>
    <p:sldLayoutId id="2147483959" r:id="rId6"/>
    <p:sldLayoutId id="2147483960" r:id="rId7"/>
    <p:sldLayoutId id="2147483961" r:id="rId8"/>
    <p:sldLayoutId id="2147483962" r:id="rId9"/>
    <p:sldLayoutId id="2147483963" r:id="rId10"/>
    <p:sldLayoutId id="2147483964" r:id="rId11"/>
  </p:sldLayoutIdLst>
  <p:txStyles>
    <p:titleStyle>
      <a:lvl1pPr algn="l" defTabSz="914377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2.xml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JP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6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12" Type="http://schemas.openxmlformats.org/officeDocument/2006/relationships/image" Target="../media/image55.png"/><Relationship Id="rId17" Type="http://schemas.openxmlformats.org/officeDocument/2006/relationships/image" Target="../media/image60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11" Type="http://schemas.openxmlformats.org/officeDocument/2006/relationships/image" Target="../media/image54.png"/><Relationship Id="rId5" Type="http://schemas.openxmlformats.org/officeDocument/2006/relationships/image" Target="../media/image48.png"/><Relationship Id="rId15" Type="http://schemas.openxmlformats.org/officeDocument/2006/relationships/image" Target="../media/image58.png"/><Relationship Id="rId10" Type="http://schemas.openxmlformats.org/officeDocument/2006/relationships/image" Target="../media/image53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Relationship Id="rId14" Type="http://schemas.openxmlformats.org/officeDocument/2006/relationships/image" Target="../media/image5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0" y="0"/>
            <a:ext cx="12191998" cy="6858000"/>
          </a:xfrm>
          <a:prstGeom prst="rect">
            <a:avLst/>
          </a:prstGeom>
          <a:pattFill prst="pct5">
            <a:fgClr>
              <a:schemeClr val="accent4">
                <a:lumMod val="60000"/>
                <a:lumOff val="4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각 삼각형 9"/>
          <p:cNvSpPr/>
          <p:nvPr/>
        </p:nvSpPr>
        <p:spPr>
          <a:xfrm flipH="1" flipV="1">
            <a:off x="3210128" y="-1"/>
            <a:ext cx="8981872" cy="2490281"/>
          </a:xfrm>
          <a:prstGeom prst="rtTriangl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각 삼각형 1"/>
          <p:cNvSpPr/>
          <p:nvPr/>
        </p:nvSpPr>
        <p:spPr>
          <a:xfrm flipH="1">
            <a:off x="-5634182" y="2707454"/>
            <a:ext cx="17826182" cy="4160982"/>
          </a:xfrm>
          <a:prstGeom prst="rtTriangle">
            <a:avLst/>
          </a:prstGeom>
          <a:pattFill prst="narHorz">
            <a:fgClr>
              <a:schemeClr val="accent4"/>
            </a:fgClr>
            <a:bgClr>
              <a:schemeClr val="accent4">
                <a:lumMod val="60000"/>
                <a:lumOff val="4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평행 사변형 8"/>
          <p:cNvSpPr/>
          <p:nvPr/>
        </p:nvSpPr>
        <p:spPr>
          <a:xfrm rot="20799594">
            <a:off x="-819726" y="2318675"/>
            <a:ext cx="13509119" cy="2321495"/>
          </a:xfrm>
          <a:prstGeom prst="parallelogram">
            <a:avLst>
              <a:gd name="adj" fmla="val 24017"/>
            </a:avLst>
          </a:prstGeom>
          <a:gradFill flip="none" rotWithShape="1">
            <a:gsLst>
              <a:gs pos="0">
                <a:schemeClr val="bg2">
                  <a:lumMod val="50000"/>
                </a:schemeClr>
              </a:gs>
              <a:gs pos="23000">
                <a:schemeClr val="bg2">
                  <a:lumMod val="50000"/>
                </a:schemeClr>
              </a:gs>
              <a:gs pos="69000">
                <a:schemeClr val="tx2"/>
              </a:gs>
              <a:gs pos="97000">
                <a:schemeClr val="tx2">
                  <a:lumMod val="50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각 삼각형 10"/>
          <p:cNvSpPr/>
          <p:nvPr/>
        </p:nvSpPr>
        <p:spPr>
          <a:xfrm flipH="1">
            <a:off x="4618182" y="5058383"/>
            <a:ext cx="7573816" cy="1799617"/>
          </a:xfrm>
          <a:prstGeom prst="rtTriangle">
            <a:avLst/>
          </a:prstGeom>
          <a:solidFill>
            <a:schemeClr val="bg1"/>
          </a:solidFill>
          <a:ln>
            <a:solidFill>
              <a:schemeClr val="accent4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 rot="20785411">
            <a:off x="2906114" y="1971734"/>
            <a:ext cx="34241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chemeClr val="tx2"/>
                </a:solidFill>
                <a:latin typeface="210 콤퓨타세탁 R" pitchFamily="18" charset="-127"/>
                <a:ea typeface="210 콤퓨타세탁 R" pitchFamily="18" charset="-127"/>
              </a:rPr>
              <a:t>Team4 Project</a:t>
            </a:r>
            <a:endParaRPr lang="ko-KR" altLang="en-US" sz="1600" dirty="0">
              <a:solidFill>
                <a:schemeClr val="tx2"/>
              </a:solidFill>
              <a:latin typeface="210 콤퓨타세탁 R" pitchFamily="18" charset="-127"/>
              <a:ea typeface="210 콤퓨타세탁 R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 rot="20760000">
            <a:off x="2390911" y="3393149"/>
            <a:ext cx="47269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smtClean="0">
                <a:solidFill>
                  <a:schemeClr val="bg1"/>
                </a:solidFill>
                <a:latin typeface="210 콤퓨타세탁 L" pitchFamily="18" charset="-127"/>
                <a:ea typeface="210 콤퓨타세탁 L" pitchFamily="18" charset="-127"/>
              </a:rPr>
              <a:t>Enrolment System</a:t>
            </a:r>
          </a:p>
          <a:p>
            <a:r>
              <a:rPr lang="ko-KR" altLang="en-US" sz="1600" dirty="0" smtClean="0">
                <a:solidFill>
                  <a:schemeClr val="bg1"/>
                </a:solidFill>
                <a:latin typeface="210 콤퓨타세탁 L" pitchFamily="18" charset="-127"/>
                <a:ea typeface="210 콤퓨타세탁 L" pitchFamily="18" charset="-127"/>
              </a:rPr>
              <a:t>수강신청 및 학점관리 시스템</a:t>
            </a:r>
            <a:endParaRPr lang="ko-KR" altLang="en-US" sz="1600" dirty="0">
              <a:solidFill>
                <a:schemeClr val="bg1"/>
              </a:solidFill>
              <a:latin typeface="210 콤퓨타세탁 L" pitchFamily="18" charset="-127"/>
              <a:ea typeface="210 콤퓨타세탁 L" pitchFamily="18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87772">
            <a:off x="7157060" y="2241614"/>
            <a:ext cx="2061248" cy="1427018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6535827" y="5434207"/>
            <a:ext cx="5624144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 smtClean="0">
                <a:solidFill>
                  <a:schemeClr val="tx2"/>
                </a:solidFill>
                <a:latin typeface="DX빨간우체통B" pitchFamily="18" charset="-127"/>
                <a:ea typeface="DX빨간우체통B" pitchFamily="18" charset="-127"/>
              </a:rPr>
              <a:t>Team4 Project</a:t>
            </a:r>
          </a:p>
          <a:p>
            <a:pPr algn="r"/>
            <a:r>
              <a:rPr lang="ko-KR" altLang="en-US" sz="1400" dirty="0" smtClean="0">
                <a:solidFill>
                  <a:schemeClr val="tx2"/>
                </a:solidFill>
                <a:latin typeface="210 콤퓨타세탁 L" pitchFamily="18" charset="-127"/>
                <a:ea typeface="210 콤퓨타세탁 L" pitchFamily="18" charset="-127"/>
              </a:rPr>
              <a:t>정보통신소프트웨어 고급프로그래밍</a:t>
            </a:r>
            <a:endParaRPr lang="en-US" altLang="ko-KR" sz="1400" dirty="0" smtClean="0">
              <a:solidFill>
                <a:schemeClr val="tx2"/>
              </a:solidFill>
              <a:latin typeface="210 콤퓨타세탁 L" pitchFamily="18" charset="-127"/>
              <a:ea typeface="210 콤퓨타세탁 L" pitchFamily="18" charset="-127"/>
            </a:endParaRPr>
          </a:p>
          <a:p>
            <a:pPr algn="r"/>
            <a:r>
              <a:rPr lang="en-US" altLang="ko-KR" sz="1400" b="1" dirty="0" smtClean="0">
                <a:solidFill>
                  <a:schemeClr val="tx2"/>
                </a:solidFill>
                <a:latin typeface="210 콤퓨타세탁 L" pitchFamily="18" charset="-127"/>
                <a:ea typeface="210 콤퓨타세탁 L" pitchFamily="18" charset="-127"/>
              </a:rPr>
              <a:t>201432038</a:t>
            </a:r>
            <a:r>
              <a:rPr lang="ko-KR" altLang="en-US" sz="1400" b="1" dirty="0" smtClean="0">
                <a:solidFill>
                  <a:schemeClr val="tx2"/>
                </a:solidFill>
                <a:latin typeface="210 콤퓨타세탁 L" pitchFamily="18" charset="-127"/>
                <a:ea typeface="210 콤퓨타세탁 L" pitchFamily="18" charset="-127"/>
              </a:rPr>
              <a:t> 신형진            </a:t>
            </a:r>
            <a:r>
              <a:rPr lang="en-US" altLang="ko-KR" sz="1400" b="1" dirty="0" smtClean="0">
                <a:solidFill>
                  <a:schemeClr val="tx2"/>
                </a:solidFill>
                <a:latin typeface="210 콤퓨타세탁 L" pitchFamily="18" charset="-127"/>
                <a:ea typeface="210 콤퓨타세탁 L" pitchFamily="18" charset="-127"/>
              </a:rPr>
              <a:t> 201432056 </a:t>
            </a:r>
            <a:r>
              <a:rPr lang="ko-KR" altLang="en-US" sz="1400" b="1" dirty="0" smtClean="0">
                <a:solidFill>
                  <a:schemeClr val="tx2"/>
                </a:solidFill>
                <a:latin typeface="210 콤퓨타세탁 L" pitchFamily="18" charset="-127"/>
                <a:ea typeface="210 콤퓨타세탁 L" pitchFamily="18" charset="-127"/>
              </a:rPr>
              <a:t>이준</a:t>
            </a:r>
            <a:endParaRPr lang="en-US" altLang="ko-KR" sz="1400" b="1" dirty="0" smtClean="0">
              <a:solidFill>
                <a:schemeClr val="tx2"/>
              </a:solidFill>
              <a:latin typeface="210 콤퓨타세탁 L" pitchFamily="18" charset="-127"/>
              <a:ea typeface="210 콤퓨타세탁 L" pitchFamily="18" charset="-127"/>
            </a:endParaRPr>
          </a:p>
          <a:p>
            <a:pPr algn="r"/>
            <a:r>
              <a:rPr lang="en-US" altLang="ko-KR" sz="1400" b="1" dirty="0" smtClean="0">
                <a:solidFill>
                  <a:schemeClr val="tx2"/>
                </a:solidFill>
                <a:latin typeface="210 콤퓨타세탁 L" pitchFamily="18" charset="-127"/>
                <a:ea typeface="210 콤퓨타세탁 L" pitchFamily="18" charset="-127"/>
              </a:rPr>
              <a:t>201532014</a:t>
            </a:r>
            <a:r>
              <a:rPr lang="ko-KR" altLang="en-US" sz="1400" b="1" dirty="0" smtClean="0">
                <a:solidFill>
                  <a:schemeClr val="tx2"/>
                </a:solidFill>
                <a:latin typeface="210 콤퓨타세탁 L" pitchFamily="18" charset="-127"/>
                <a:ea typeface="210 콤퓨타세탁 L" pitchFamily="18" charset="-127"/>
              </a:rPr>
              <a:t> 김수경          </a:t>
            </a:r>
            <a:r>
              <a:rPr lang="en-US" altLang="ko-KR" sz="1400" b="1" dirty="0" smtClean="0">
                <a:solidFill>
                  <a:schemeClr val="tx2"/>
                </a:solidFill>
                <a:latin typeface="210 콤퓨타세탁 L" pitchFamily="18" charset="-127"/>
                <a:ea typeface="210 콤퓨타세탁 L" pitchFamily="18" charset="-127"/>
              </a:rPr>
              <a:t>201532059 </a:t>
            </a:r>
            <a:r>
              <a:rPr lang="ko-KR" altLang="en-US" sz="1400" b="1" dirty="0" smtClean="0">
                <a:solidFill>
                  <a:schemeClr val="tx2"/>
                </a:solidFill>
                <a:latin typeface="210 콤퓨타세탁 L" pitchFamily="18" charset="-127"/>
                <a:ea typeface="210 콤퓨타세탁 L" pitchFamily="18" charset="-127"/>
              </a:rPr>
              <a:t>이현우</a:t>
            </a:r>
            <a:endParaRPr lang="en-US" altLang="ko-KR" sz="1400" b="1" dirty="0" smtClean="0">
              <a:solidFill>
                <a:schemeClr val="tx2"/>
              </a:solidFill>
              <a:latin typeface="210 콤퓨타세탁 L" pitchFamily="18" charset="-127"/>
              <a:ea typeface="210 콤퓨타세탁 L" pitchFamily="18" charset="-127"/>
            </a:endParaRPr>
          </a:p>
          <a:p>
            <a:pPr algn="r"/>
            <a:r>
              <a:rPr lang="en-US" altLang="ko-KR" sz="1400" b="1" dirty="0" smtClean="0">
                <a:solidFill>
                  <a:schemeClr val="tx2"/>
                </a:solidFill>
                <a:latin typeface="210 콤퓨타세탁 L" pitchFamily="18" charset="-127"/>
                <a:ea typeface="210 콤퓨타세탁 L" pitchFamily="18" charset="-127"/>
              </a:rPr>
              <a:t>201732063 </a:t>
            </a:r>
            <a:r>
              <a:rPr lang="ko-KR" altLang="en-US" sz="1400" b="1" dirty="0" smtClean="0">
                <a:solidFill>
                  <a:schemeClr val="tx2"/>
                </a:solidFill>
                <a:latin typeface="210 콤퓨타세탁 L" pitchFamily="18" charset="-127"/>
                <a:ea typeface="210 콤퓨타세탁 L" pitchFamily="18" charset="-127"/>
              </a:rPr>
              <a:t>백진혁</a:t>
            </a:r>
            <a:endParaRPr lang="en-US" altLang="ko-KR" sz="1400" b="1" dirty="0" smtClean="0">
              <a:solidFill>
                <a:schemeClr val="tx2"/>
              </a:solidFill>
              <a:latin typeface="210 콤퓨타세탁 L" pitchFamily="18" charset="-127"/>
              <a:ea typeface="210 콤퓨타세탁 L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 rot="20764278">
            <a:off x="3331816" y="4820786"/>
            <a:ext cx="477930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chemeClr val="bg1"/>
                </a:solidFill>
              </a:rPr>
              <a:t>High-Level </a:t>
            </a:r>
            <a:r>
              <a:rPr lang="en-US" altLang="ko-KR" sz="2400" b="1" dirty="0">
                <a:solidFill>
                  <a:schemeClr val="bg1"/>
                </a:solidFill>
              </a:rPr>
              <a:t>P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rogramming</a:t>
            </a:r>
          </a:p>
          <a:p>
            <a:r>
              <a:rPr lang="en-US" altLang="ko-KR" b="1" dirty="0">
                <a:solidFill>
                  <a:schemeClr val="bg1"/>
                </a:solidFill>
              </a:rPr>
              <a:t>POWER POINT PRESENTATION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133706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모서리가 둥근 직사각형 9"/>
          <p:cNvSpPr/>
          <p:nvPr/>
        </p:nvSpPr>
        <p:spPr>
          <a:xfrm>
            <a:off x="253752" y="6550066"/>
            <a:ext cx="11684497" cy="60959"/>
          </a:xfrm>
          <a:prstGeom prst="roundRect">
            <a:avLst/>
          </a:prstGeom>
          <a:solidFill>
            <a:schemeClr val="tx2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2"/>
              </a:solidFill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1679509" y="452670"/>
            <a:ext cx="10258739" cy="60959"/>
          </a:xfrm>
          <a:prstGeom prst="roundRect">
            <a:avLst/>
          </a:prstGeom>
          <a:solidFill>
            <a:schemeClr val="tx2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2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31371" y="-219405"/>
            <a:ext cx="960107" cy="134414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7" name="TextBox 16"/>
          <p:cNvSpPr txBox="1"/>
          <p:nvPr/>
        </p:nvSpPr>
        <p:spPr>
          <a:xfrm>
            <a:off x="47328" y="68627"/>
            <a:ext cx="1728192" cy="50276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2667" dirty="0" smtClean="0">
                <a:solidFill>
                  <a:schemeClr val="bg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03</a:t>
            </a:r>
            <a:endParaRPr lang="ko-KR" altLang="en-US" sz="2667" dirty="0">
              <a:solidFill>
                <a:schemeClr val="bg1"/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7328" y="522353"/>
            <a:ext cx="1728192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연관 </a:t>
            </a:r>
            <a:r>
              <a:rPr lang="ko-KR" altLang="en-US" sz="1200" b="1" dirty="0" err="1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앱</a:t>
            </a:r>
            <a:r>
              <a:rPr lang="ko-KR" altLang="en-US" sz="1200" b="1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비교</a:t>
            </a:r>
            <a:endParaRPr lang="en-US" altLang="ko-KR" sz="1200" b="1" dirty="0" smtClean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endParaRPr lang="ko-KR" altLang="en-US" sz="1200" b="1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029" name="Picture 5" descr="C:\Users\HALLA\Desktop\Capture+_2018-12-10-16-26-03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2378" y="1277145"/>
            <a:ext cx="2821086" cy="430450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HALLA\Desktop\Capture+_2018-12-10-16-23-0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8621" y="1277145"/>
            <a:ext cx="2821085" cy="430450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:\Users\HALLA\Desktop\Capture+_2018-12-10-16-32-13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1928" y="1277145"/>
            <a:ext cx="2821085" cy="430450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9498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모서리가 둥근 직사각형 9"/>
          <p:cNvSpPr/>
          <p:nvPr/>
        </p:nvSpPr>
        <p:spPr>
          <a:xfrm>
            <a:off x="253752" y="6550066"/>
            <a:ext cx="11684497" cy="60959"/>
          </a:xfrm>
          <a:prstGeom prst="roundRect">
            <a:avLst/>
          </a:prstGeom>
          <a:solidFill>
            <a:schemeClr val="tx2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2"/>
              </a:solidFill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1679509" y="452670"/>
            <a:ext cx="10258739" cy="60959"/>
          </a:xfrm>
          <a:prstGeom prst="roundRect">
            <a:avLst/>
          </a:prstGeom>
          <a:solidFill>
            <a:schemeClr val="tx2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2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31371" y="-219405"/>
            <a:ext cx="960107" cy="134414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7" name="TextBox 16"/>
          <p:cNvSpPr txBox="1"/>
          <p:nvPr/>
        </p:nvSpPr>
        <p:spPr>
          <a:xfrm>
            <a:off x="47328" y="68627"/>
            <a:ext cx="1728192" cy="50276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2667" dirty="0" smtClean="0">
                <a:solidFill>
                  <a:schemeClr val="bg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03</a:t>
            </a:r>
            <a:endParaRPr lang="ko-KR" altLang="en-US" sz="2667" dirty="0">
              <a:solidFill>
                <a:schemeClr val="bg1"/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7328" y="522353"/>
            <a:ext cx="1728192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연관 </a:t>
            </a:r>
            <a:r>
              <a:rPr lang="ko-KR" altLang="en-US" sz="1200" b="1" dirty="0" err="1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앱</a:t>
            </a:r>
            <a:r>
              <a:rPr lang="ko-KR" altLang="en-US" sz="1200" b="1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비교</a:t>
            </a:r>
            <a:endParaRPr lang="en-US" altLang="ko-KR" sz="1200" b="1" dirty="0" smtClean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endParaRPr lang="ko-KR" altLang="en-US" sz="1200" b="1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032" name="Picture 8" descr="C:\Users\HALLA\Desktop\Capture+_2018-12-10-16-32-06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0555" y="685693"/>
            <a:ext cx="3729670" cy="569085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C:\Users\HALLA\Desktop\ppt 자료\건국대학교 수강신청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7266" y="685693"/>
            <a:ext cx="1687438" cy="269568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3" descr="C:\Users\HALLA\Desktop\ppt 자료\경희대학교 수강신청.jpe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1514" y="3531121"/>
            <a:ext cx="1739191" cy="260787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C:\Users\HALLA\Desktop\ppt 자료\타 어플 수강신청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8854" y="3469017"/>
            <a:ext cx="1598362" cy="273208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타원 14"/>
          <p:cNvSpPr/>
          <p:nvPr/>
        </p:nvSpPr>
        <p:spPr>
          <a:xfrm>
            <a:off x="7626053" y="2166884"/>
            <a:ext cx="1782801" cy="64299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6348503" y="4929255"/>
            <a:ext cx="920749" cy="89612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9408854" y="4835059"/>
            <a:ext cx="906721" cy="83231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1118296" y="2186257"/>
            <a:ext cx="4469495" cy="3084333"/>
            <a:chOff x="1391478" y="2166884"/>
            <a:chExt cx="4469495" cy="3084333"/>
          </a:xfrm>
        </p:grpSpPr>
        <p:pic>
          <p:nvPicPr>
            <p:cNvPr id="3074" name="Picture 2" descr="C:\Users\HALLA\Desktop\팀프로젝트\2018.12.13\2018.12.14\연관 앱 비교 2.PN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80555" y="2680511"/>
              <a:ext cx="3446475" cy="209582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모서리가 둥근 사각형 설명선 1"/>
            <p:cNvSpPr/>
            <p:nvPr/>
          </p:nvSpPr>
          <p:spPr>
            <a:xfrm>
              <a:off x="1391478" y="2166884"/>
              <a:ext cx="4469495" cy="3084333"/>
            </a:xfrm>
            <a:prstGeom prst="wedgeRoundRectCallout">
              <a:avLst>
                <a:gd name="adj1" fmla="val -30693"/>
                <a:gd name="adj2" fmla="val 74644"/>
                <a:gd name="adj3" fmla="val 16667"/>
              </a:avLst>
            </a:prstGeom>
            <a:noFill/>
            <a:ln w="412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135953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9" grpId="0" animBg="1"/>
      <p:bldP spid="2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모서리가 둥근 직사각형 9"/>
          <p:cNvSpPr/>
          <p:nvPr/>
        </p:nvSpPr>
        <p:spPr>
          <a:xfrm>
            <a:off x="253752" y="6550066"/>
            <a:ext cx="11684497" cy="60959"/>
          </a:xfrm>
          <a:prstGeom prst="roundRect">
            <a:avLst/>
          </a:prstGeom>
          <a:solidFill>
            <a:schemeClr val="tx2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2"/>
              </a:solidFill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1679509" y="452670"/>
            <a:ext cx="10258739" cy="60959"/>
          </a:xfrm>
          <a:prstGeom prst="roundRect">
            <a:avLst/>
          </a:prstGeom>
          <a:solidFill>
            <a:schemeClr val="tx2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2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31371" y="-219405"/>
            <a:ext cx="960107" cy="134414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7" name="TextBox 16"/>
          <p:cNvSpPr txBox="1"/>
          <p:nvPr/>
        </p:nvSpPr>
        <p:spPr>
          <a:xfrm>
            <a:off x="47328" y="68627"/>
            <a:ext cx="1728192" cy="50276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2667" dirty="0" smtClean="0">
                <a:solidFill>
                  <a:schemeClr val="bg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03</a:t>
            </a:r>
            <a:endParaRPr lang="ko-KR" altLang="en-US" sz="2667" dirty="0">
              <a:solidFill>
                <a:schemeClr val="bg1"/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7328" y="522353"/>
            <a:ext cx="1728192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연관 </a:t>
            </a:r>
            <a:r>
              <a:rPr lang="ko-KR" altLang="en-US" sz="1200" b="1" dirty="0" err="1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앱</a:t>
            </a:r>
            <a:r>
              <a:rPr lang="ko-KR" altLang="en-US" sz="1200" b="1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비교</a:t>
            </a:r>
            <a:endParaRPr lang="en-US" altLang="ko-KR" sz="1200" b="1" dirty="0" smtClean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endParaRPr lang="ko-KR" altLang="en-US" sz="1200" b="1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5694" y="897672"/>
            <a:ext cx="3478306" cy="521745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26" name="Picture 2" descr="C:\Users\HALLA\Desktop\팀프로젝트\2018.12.13\타 앱 비교사진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9573" y="575903"/>
            <a:ext cx="4819328" cy="580286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타원 8"/>
          <p:cNvSpPr/>
          <p:nvPr/>
        </p:nvSpPr>
        <p:spPr>
          <a:xfrm>
            <a:off x="7535538" y="5697543"/>
            <a:ext cx="947450" cy="68122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6855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>
            <a:endCxn id="21" idx="3"/>
          </p:cNvCxnSpPr>
          <p:nvPr/>
        </p:nvCxnSpPr>
        <p:spPr>
          <a:xfrm>
            <a:off x="4799856" y="3398027"/>
            <a:ext cx="3116839" cy="0"/>
          </a:xfrm>
          <a:prstGeom prst="line">
            <a:avLst/>
          </a:prstGeom>
          <a:ln>
            <a:solidFill>
              <a:schemeClr val="accent5">
                <a:lumMod val="50000"/>
              </a:schemeClr>
            </a:solidFill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7628663" y="3350021"/>
            <a:ext cx="288032" cy="96011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accent4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97213" y="2288191"/>
            <a:ext cx="2976331" cy="1200329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7200" dirty="0" smtClean="0">
                <a:solidFill>
                  <a:schemeClr val="accent1">
                    <a:lumMod val="50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04</a:t>
            </a:r>
            <a:endParaRPr lang="ko-KR" altLang="en-US" sz="2400" dirty="0">
              <a:solidFill>
                <a:schemeClr val="accent1">
                  <a:lumMod val="50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639828" y="2888356"/>
            <a:ext cx="3744416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2400" spc="-200" dirty="0" smtClean="0">
                <a:ln>
                  <a:solidFill>
                    <a:schemeClr val="accent5">
                      <a:lumMod val="5000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계획 완성도 분석</a:t>
            </a:r>
            <a:endParaRPr lang="ko-KR" altLang="en-US" sz="2400" spc="-200" dirty="0">
              <a:ln>
                <a:solidFill>
                  <a:schemeClr val="accent5">
                    <a:lumMod val="50000"/>
                  </a:schemeClr>
                </a:solidFill>
              </a:ln>
              <a:solidFill>
                <a:schemeClr val="accent1">
                  <a:lumMod val="50000"/>
                </a:schemeClr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17777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모서리가 둥근 직사각형 9"/>
          <p:cNvSpPr/>
          <p:nvPr/>
        </p:nvSpPr>
        <p:spPr>
          <a:xfrm>
            <a:off x="253752" y="6550066"/>
            <a:ext cx="11684497" cy="60959"/>
          </a:xfrm>
          <a:prstGeom prst="roundRect">
            <a:avLst/>
          </a:prstGeom>
          <a:solidFill>
            <a:schemeClr val="tx2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2"/>
              </a:solidFill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1679509" y="452670"/>
            <a:ext cx="10258739" cy="60959"/>
          </a:xfrm>
          <a:prstGeom prst="roundRect">
            <a:avLst/>
          </a:prstGeom>
          <a:solidFill>
            <a:schemeClr val="tx2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2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31371" y="-219405"/>
            <a:ext cx="960107" cy="134414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7" name="TextBox 16"/>
          <p:cNvSpPr txBox="1"/>
          <p:nvPr/>
        </p:nvSpPr>
        <p:spPr>
          <a:xfrm>
            <a:off x="47328" y="68627"/>
            <a:ext cx="1728192" cy="50276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2667" dirty="0" smtClean="0">
                <a:solidFill>
                  <a:schemeClr val="bg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04</a:t>
            </a:r>
            <a:endParaRPr lang="ko-KR" altLang="en-US" sz="2667" dirty="0">
              <a:solidFill>
                <a:schemeClr val="bg1"/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7328" y="522353"/>
            <a:ext cx="1728192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계획 완성도</a:t>
            </a:r>
            <a:endParaRPr lang="en-US" altLang="ko-KR" sz="1200" b="1" dirty="0" smtClean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ko-KR" altLang="en-US" sz="1200" b="1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분석</a:t>
            </a:r>
            <a:endParaRPr lang="ko-KR" altLang="en-US" sz="1200" b="1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4338637" y="1430979"/>
            <a:ext cx="3743326" cy="3743327"/>
            <a:chOff x="3933824" y="1403116"/>
            <a:chExt cx="3743326" cy="3743327"/>
          </a:xfrm>
        </p:grpSpPr>
        <p:sp>
          <p:nvSpPr>
            <p:cNvPr id="4" name="타원 3"/>
            <p:cNvSpPr/>
            <p:nvPr/>
          </p:nvSpPr>
          <p:spPr>
            <a:xfrm>
              <a:off x="3933825" y="1403118"/>
              <a:ext cx="3743325" cy="3743325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원형 4"/>
            <p:cNvSpPr/>
            <p:nvPr/>
          </p:nvSpPr>
          <p:spPr>
            <a:xfrm>
              <a:off x="3933825" y="1403116"/>
              <a:ext cx="3743325" cy="3743325"/>
            </a:xfrm>
            <a:prstGeom prst="pie">
              <a:avLst>
                <a:gd name="adj1" fmla="val 5399741"/>
                <a:gd name="adj2" fmla="val 10809879"/>
              </a:avLst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원형 10"/>
            <p:cNvSpPr/>
            <p:nvPr/>
          </p:nvSpPr>
          <p:spPr>
            <a:xfrm flipH="1" flipV="1">
              <a:off x="3933824" y="1403118"/>
              <a:ext cx="3743325" cy="3743325"/>
            </a:xfrm>
            <a:prstGeom prst="pie">
              <a:avLst>
                <a:gd name="adj1" fmla="val 5399741"/>
                <a:gd name="adj2" fmla="val 10809879"/>
              </a:avLst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타원 5"/>
            <p:cNvSpPr/>
            <p:nvPr/>
          </p:nvSpPr>
          <p:spPr>
            <a:xfrm>
              <a:off x="4757737" y="2227028"/>
              <a:ext cx="2095500" cy="20955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TextBox 7"/>
          <p:cNvSpPr txBox="1"/>
          <p:nvPr/>
        </p:nvSpPr>
        <p:spPr>
          <a:xfrm rot="18838251">
            <a:off x="5061455" y="2021204"/>
            <a:ext cx="3545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solidFill>
                  <a:schemeClr val="bg1"/>
                </a:solidFill>
                <a:latin typeface="210 콤퓨타세탁 L" pitchFamily="18" charset="-127"/>
                <a:ea typeface="210 콤퓨타세탁 L" pitchFamily="18" charset="-127"/>
              </a:rPr>
              <a:t>1</a:t>
            </a:r>
            <a:endParaRPr lang="ko-KR" altLang="en-US" sz="2800" b="1" dirty="0">
              <a:solidFill>
                <a:schemeClr val="bg1"/>
              </a:solidFill>
              <a:latin typeface="210 콤퓨타세탁 L" pitchFamily="18" charset="-127"/>
              <a:ea typeface="210 콤퓨타세탁 L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 rot="18838251" flipH="1" flipV="1">
            <a:off x="6924366" y="3988679"/>
            <a:ext cx="4138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solidFill>
                  <a:schemeClr val="bg1"/>
                </a:solidFill>
                <a:latin typeface="210 콤퓨타세탁 L" pitchFamily="18" charset="-127"/>
                <a:ea typeface="210 콤퓨타세탁 L" pitchFamily="18" charset="-127"/>
              </a:rPr>
              <a:t>4</a:t>
            </a:r>
            <a:endParaRPr lang="ko-KR" altLang="en-US" sz="2800" b="1" dirty="0">
              <a:solidFill>
                <a:schemeClr val="bg1"/>
              </a:solidFill>
              <a:latin typeface="210 콤퓨타세탁 L" pitchFamily="18" charset="-127"/>
              <a:ea typeface="210 콤퓨타세탁 L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 rot="2761749" flipV="1">
            <a:off x="5036610" y="3999054"/>
            <a:ext cx="4042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latin typeface="210 콤퓨타세탁 L" pitchFamily="18" charset="-127"/>
                <a:ea typeface="210 콤퓨타세탁 L" pitchFamily="18" charset="-127"/>
              </a:rPr>
              <a:t>2</a:t>
            </a:r>
            <a:endParaRPr lang="ko-KR" altLang="en-US" sz="2800" b="1" dirty="0">
              <a:latin typeface="210 콤퓨타세탁 L" pitchFamily="18" charset="-127"/>
              <a:ea typeface="210 콤퓨타세탁 L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 rot="2761749" flipH="1">
            <a:off x="6924365" y="1993281"/>
            <a:ext cx="4138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latin typeface="210 콤퓨타세탁 L" pitchFamily="18" charset="-127"/>
                <a:ea typeface="210 콤퓨타세탁 L" pitchFamily="18" charset="-127"/>
              </a:rPr>
              <a:t>3</a:t>
            </a:r>
            <a:endParaRPr lang="ko-KR" altLang="en-US" sz="2800" b="1" dirty="0">
              <a:latin typeface="210 콤퓨타세탁 L" pitchFamily="18" charset="-127"/>
              <a:ea typeface="210 콤퓨타세탁 L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391478" y="1262358"/>
            <a:ext cx="40311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latin typeface="210 콤퓨타세탁 L" pitchFamily="18" charset="-127"/>
                <a:ea typeface="210 콤퓨타세탁 L" pitchFamily="18" charset="-127"/>
              </a:rPr>
              <a:t>1. </a:t>
            </a:r>
            <a:r>
              <a:rPr lang="ko-KR" altLang="en-US" sz="2400" b="1" dirty="0" smtClean="0">
                <a:latin typeface="210 콤퓨타세탁 L" pitchFamily="18" charset="-127"/>
                <a:ea typeface="210 콤퓨타세탁 L" pitchFamily="18" charset="-127"/>
              </a:rPr>
              <a:t>예비 수강 기능 구현</a:t>
            </a:r>
            <a:endParaRPr lang="ko-KR" altLang="en-US" sz="2400" b="1" dirty="0">
              <a:latin typeface="210 콤퓨타세탁 L" pitchFamily="18" charset="-127"/>
              <a:ea typeface="210 콤퓨타세탁 L" pitchFamily="18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306091" y="3798999"/>
            <a:ext cx="40311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latin typeface="210 콤퓨타세탁 L" pitchFamily="18" charset="-127"/>
                <a:ea typeface="210 콤퓨타세탁 L" pitchFamily="18" charset="-127"/>
              </a:rPr>
              <a:t>2. </a:t>
            </a:r>
            <a:r>
              <a:rPr lang="ko-KR" altLang="en-US" sz="2400" b="1" dirty="0" smtClean="0">
                <a:latin typeface="210 콤퓨타세탁 L" pitchFamily="18" charset="-127"/>
                <a:ea typeface="210 콤퓨타세탁 L" pitchFamily="18" charset="-127"/>
              </a:rPr>
              <a:t>자동 수강 기능 추가</a:t>
            </a:r>
            <a:r>
              <a:rPr lang="en-US" altLang="ko-KR" sz="2400" b="1" dirty="0" smtClean="0">
                <a:latin typeface="210 콤퓨타세탁 L" pitchFamily="18" charset="-127"/>
                <a:ea typeface="210 콤퓨타세탁 L" pitchFamily="18" charset="-127"/>
              </a:rPr>
              <a:t> </a:t>
            </a:r>
            <a:endParaRPr lang="ko-KR" altLang="en-US" sz="2400" b="1" dirty="0">
              <a:latin typeface="210 콤퓨타세탁 L" pitchFamily="18" charset="-127"/>
              <a:ea typeface="210 콤퓨타세탁 L" pitchFamily="18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967662" y="1262358"/>
            <a:ext cx="40311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latin typeface="210 콤퓨타세탁 L" pitchFamily="18" charset="-127"/>
                <a:ea typeface="210 콤퓨타세탁 L" pitchFamily="18" charset="-127"/>
              </a:rPr>
              <a:t>3. </a:t>
            </a:r>
            <a:r>
              <a:rPr lang="ko-KR" altLang="en-US" sz="2400" b="1" dirty="0" smtClean="0">
                <a:latin typeface="210 콤퓨타세탁 L" pitchFamily="18" charset="-127"/>
                <a:ea typeface="210 콤퓨타세탁 L" pitchFamily="18" charset="-127"/>
              </a:rPr>
              <a:t>학점 관리 시스템 구현</a:t>
            </a:r>
            <a:endParaRPr lang="ko-KR" altLang="en-US" sz="2400" b="1" dirty="0">
              <a:latin typeface="210 콤퓨타세탁 L" pitchFamily="18" charset="-127"/>
              <a:ea typeface="210 콤퓨타세탁 L" pitchFamily="18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967663" y="3827196"/>
            <a:ext cx="40311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latin typeface="210 콤퓨타세탁 L" pitchFamily="18" charset="-127"/>
                <a:ea typeface="210 콤퓨타세탁 L" pitchFamily="18" charset="-127"/>
              </a:rPr>
              <a:t>4. </a:t>
            </a:r>
            <a:r>
              <a:rPr lang="ko-KR" altLang="en-US" sz="2400" b="1" dirty="0" smtClean="0">
                <a:latin typeface="210 콤퓨타세탁 L" pitchFamily="18" charset="-127"/>
                <a:ea typeface="210 콤퓨타세탁 L" pitchFamily="18" charset="-127"/>
              </a:rPr>
              <a:t>복수</a:t>
            </a:r>
            <a:r>
              <a:rPr lang="en-US" altLang="ko-KR" sz="2400" b="1" dirty="0" smtClean="0">
                <a:latin typeface="210 콤퓨타세탁 L" pitchFamily="18" charset="-127"/>
                <a:ea typeface="210 콤퓨타세탁 L" pitchFamily="18" charset="-127"/>
              </a:rPr>
              <a:t>/</a:t>
            </a:r>
            <a:r>
              <a:rPr lang="ko-KR" altLang="en-US" sz="2400" b="1" dirty="0" smtClean="0">
                <a:latin typeface="210 콤퓨타세탁 L" pitchFamily="18" charset="-127"/>
                <a:ea typeface="210 콤퓨타세탁 L" pitchFamily="18" charset="-127"/>
              </a:rPr>
              <a:t>부전공자 구분</a:t>
            </a:r>
            <a:endParaRPr lang="ko-KR" altLang="en-US" sz="2400" b="1" dirty="0">
              <a:latin typeface="210 콤퓨타세탁 L" pitchFamily="18" charset="-127"/>
              <a:ea typeface="210 콤퓨타세탁 L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37233" y="3041033"/>
            <a:ext cx="17940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solidFill>
                  <a:schemeClr val="tx2">
                    <a:lumMod val="50000"/>
                  </a:schemeClr>
                </a:solidFill>
                <a:latin typeface="210 콤퓨타세탁 L" pitchFamily="18" charset="-127"/>
                <a:ea typeface="210 콤퓨타세탁 L" pitchFamily="18" charset="-127"/>
              </a:rPr>
              <a:t>Analysis</a:t>
            </a:r>
            <a:endParaRPr lang="ko-KR" altLang="en-US" sz="2800" b="1" dirty="0">
              <a:solidFill>
                <a:schemeClr val="tx2">
                  <a:lumMod val="50000"/>
                </a:schemeClr>
              </a:solidFill>
              <a:latin typeface="210 콤퓨타세탁 L" pitchFamily="18" charset="-127"/>
              <a:ea typeface="210 콤퓨타세탁 L" pitchFamily="18" charset="-127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414282" y="2183157"/>
            <a:ext cx="3754745" cy="1157921"/>
            <a:chOff x="414282" y="2183157"/>
            <a:chExt cx="3754745" cy="1157921"/>
          </a:xfrm>
        </p:grpSpPr>
        <p:pic>
          <p:nvPicPr>
            <p:cNvPr id="2051" name="Picture 3" descr="C:\Users\HALLA\Desktop\팀프로젝트\2018.12.13\예비 수강 기능 구현 2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40161" y="2183157"/>
              <a:ext cx="1828866" cy="115792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" name="그룹 1"/>
            <p:cNvGrpSpPr/>
            <p:nvPr/>
          </p:nvGrpSpPr>
          <p:grpSpPr>
            <a:xfrm>
              <a:off x="414282" y="2183157"/>
              <a:ext cx="1710323" cy="1157921"/>
              <a:chOff x="414282" y="2183157"/>
              <a:chExt cx="1710323" cy="1157921"/>
            </a:xfrm>
          </p:grpSpPr>
          <p:pic>
            <p:nvPicPr>
              <p:cNvPr id="2050" name="Picture 2" descr="C:\Users\HALLA\Desktop\팀프로젝트\2018.12.13\예비 수강 기능 구현.PNG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4282" y="2183157"/>
                <a:ext cx="1710323" cy="115792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6" name="타원 25"/>
              <p:cNvSpPr/>
              <p:nvPr/>
            </p:nvSpPr>
            <p:spPr>
              <a:xfrm>
                <a:off x="661012" y="2762117"/>
                <a:ext cx="645080" cy="578961"/>
              </a:xfrm>
              <a:prstGeom prst="ellipse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5" name="그룹 14"/>
          <p:cNvGrpSpPr/>
          <p:nvPr/>
        </p:nvGrpSpPr>
        <p:grpSpPr>
          <a:xfrm>
            <a:off x="414282" y="4580862"/>
            <a:ext cx="3654984" cy="1066688"/>
            <a:chOff x="414282" y="4580862"/>
            <a:chExt cx="3654984" cy="1066688"/>
          </a:xfrm>
        </p:grpSpPr>
        <p:pic>
          <p:nvPicPr>
            <p:cNvPr id="2052" name="Picture 4" descr="C:\Users\HALLA\Desktop\팀프로젝트\2018.12.13\자동 수강 기능 추가 2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40161" y="4587776"/>
              <a:ext cx="1729105" cy="105977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" name="그룹 2"/>
            <p:cNvGrpSpPr/>
            <p:nvPr/>
          </p:nvGrpSpPr>
          <p:grpSpPr>
            <a:xfrm>
              <a:off x="414282" y="4580862"/>
              <a:ext cx="1706794" cy="1059774"/>
              <a:chOff x="414282" y="4580862"/>
              <a:chExt cx="1706794" cy="1059774"/>
            </a:xfrm>
          </p:grpSpPr>
          <p:pic>
            <p:nvPicPr>
              <p:cNvPr id="2053" name="Picture 5" descr="C:\Users\HALLA\Desktop\팀프로젝트\2018.12.13\자동 수강 기능 추가.PNG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4282" y="4580862"/>
                <a:ext cx="1706794" cy="105977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7" name="타원 26"/>
              <p:cNvSpPr/>
              <p:nvPr/>
            </p:nvSpPr>
            <p:spPr>
              <a:xfrm>
                <a:off x="911424" y="5050658"/>
                <a:ext cx="645080" cy="578961"/>
              </a:xfrm>
              <a:prstGeom prst="ellipse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28" name="그룹 27"/>
          <p:cNvGrpSpPr/>
          <p:nvPr/>
        </p:nvGrpSpPr>
        <p:grpSpPr>
          <a:xfrm>
            <a:off x="8232967" y="1724022"/>
            <a:ext cx="3705281" cy="1927462"/>
            <a:chOff x="8232967" y="1724022"/>
            <a:chExt cx="3705281" cy="1927462"/>
          </a:xfrm>
        </p:grpSpPr>
        <p:pic>
          <p:nvPicPr>
            <p:cNvPr id="2054" name="Picture 6" descr="C:\Users\HALLA\Desktop\팀프로젝트\2018.12.13\2018.12.14\학점 관리 시스템 구현 2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70577" y="1724022"/>
              <a:ext cx="1767671" cy="192746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5" name="Picture 7" descr="C:\Users\HALLA\Desktop\팀프로젝트\2018.12.13\2018.12.14\합점 관리 시스템 구현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32967" y="1724023"/>
              <a:ext cx="1750266" cy="192746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2" name="그룹 21"/>
          <p:cNvGrpSpPr/>
          <p:nvPr/>
        </p:nvGrpSpPr>
        <p:grpSpPr>
          <a:xfrm>
            <a:off x="7583910" y="4752200"/>
            <a:ext cx="3756941" cy="1042672"/>
            <a:chOff x="7583910" y="4752200"/>
            <a:chExt cx="3756941" cy="1042672"/>
          </a:xfrm>
        </p:grpSpPr>
        <p:pic>
          <p:nvPicPr>
            <p:cNvPr id="2056" name="Picture 8" descr="C:\Users\HALLA\Desktop\팀프로젝트\2018.12.13\2018.12.14\복수,부전공자 구분2.PNG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83910" y="4752200"/>
              <a:ext cx="1730392" cy="104267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7" name="Picture 9" descr="C:\Users\HALLA\Desktop\팀프로젝트\2018.12.13\2018.12.14\복수,부전공자 구분.PNG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77352" y="4752200"/>
              <a:ext cx="1863499" cy="104267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627397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>
            <a:endCxn id="21" idx="3"/>
          </p:cNvCxnSpPr>
          <p:nvPr/>
        </p:nvCxnSpPr>
        <p:spPr>
          <a:xfrm>
            <a:off x="4799856" y="3398027"/>
            <a:ext cx="3116839" cy="0"/>
          </a:xfrm>
          <a:prstGeom prst="line">
            <a:avLst/>
          </a:prstGeom>
          <a:ln>
            <a:solidFill>
              <a:schemeClr val="accent5">
                <a:lumMod val="50000"/>
              </a:schemeClr>
            </a:solidFill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7628663" y="3350021"/>
            <a:ext cx="288032" cy="96011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accent4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97213" y="2288191"/>
            <a:ext cx="2976331" cy="1200329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7200" dirty="0" smtClean="0">
                <a:solidFill>
                  <a:schemeClr val="accent1">
                    <a:lumMod val="50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05</a:t>
            </a:r>
            <a:endParaRPr lang="ko-KR" altLang="en-US" sz="2400" dirty="0">
              <a:solidFill>
                <a:schemeClr val="accent1">
                  <a:lumMod val="50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639828" y="2888356"/>
            <a:ext cx="3744416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2400" spc="-200" dirty="0" smtClean="0">
                <a:ln>
                  <a:solidFill>
                    <a:schemeClr val="accent5">
                      <a:lumMod val="5000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    코드 및 시연</a:t>
            </a:r>
            <a:endParaRPr lang="ko-KR" altLang="en-US" sz="2400" spc="-200" dirty="0">
              <a:ln>
                <a:solidFill>
                  <a:schemeClr val="accent5">
                    <a:lumMod val="50000"/>
                  </a:schemeClr>
                </a:solidFill>
              </a:ln>
              <a:solidFill>
                <a:schemeClr val="accent1">
                  <a:lumMod val="50000"/>
                </a:schemeClr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2466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4416" y="771525"/>
            <a:ext cx="5438775" cy="529590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794" y="1620772"/>
            <a:ext cx="4124325" cy="2771775"/>
          </a:xfrm>
          <a:prstGeom prst="rect">
            <a:avLst/>
          </a:prstGeom>
        </p:spPr>
      </p:pic>
      <p:sp>
        <p:nvSpPr>
          <p:cNvPr id="10" name="모서리가 둥근 직사각형 9"/>
          <p:cNvSpPr/>
          <p:nvPr/>
        </p:nvSpPr>
        <p:spPr>
          <a:xfrm>
            <a:off x="253752" y="6550066"/>
            <a:ext cx="11684497" cy="60959"/>
          </a:xfrm>
          <a:prstGeom prst="roundRect">
            <a:avLst/>
          </a:prstGeom>
          <a:solidFill>
            <a:schemeClr val="tx2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2"/>
              </a:solidFill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1679509" y="452670"/>
            <a:ext cx="10258739" cy="60959"/>
          </a:xfrm>
          <a:prstGeom prst="roundRect">
            <a:avLst/>
          </a:prstGeom>
          <a:solidFill>
            <a:schemeClr val="tx2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2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31371" y="-219405"/>
            <a:ext cx="960107" cy="134414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7" name="TextBox 16"/>
          <p:cNvSpPr txBox="1"/>
          <p:nvPr/>
        </p:nvSpPr>
        <p:spPr>
          <a:xfrm>
            <a:off x="47328" y="68627"/>
            <a:ext cx="1728192" cy="50276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2667" dirty="0" smtClean="0">
                <a:solidFill>
                  <a:schemeClr val="bg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05</a:t>
            </a:r>
            <a:endParaRPr lang="ko-KR" altLang="en-US" sz="2667" dirty="0">
              <a:solidFill>
                <a:schemeClr val="bg1"/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7328" y="522353"/>
            <a:ext cx="1728192" cy="276999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코드 및 시연</a:t>
            </a:r>
            <a:endParaRPr lang="ko-KR" altLang="en-US" sz="1200" b="1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6638925" y="973231"/>
            <a:ext cx="192405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6735856" y="2029946"/>
            <a:ext cx="192405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타원 18"/>
          <p:cNvSpPr/>
          <p:nvPr/>
        </p:nvSpPr>
        <p:spPr>
          <a:xfrm>
            <a:off x="1344560" y="2833159"/>
            <a:ext cx="669897" cy="58631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2351518" y="2752725"/>
            <a:ext cx="2229447" cy="66675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2459331" y="3575468"/>
            <a:ext cx="1104900" cy="52387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연결선 22"/>
          <p:cNvCxnSpPr/>
          <p:nvPr/>
        </p:nvCxnSpPr>
        <p:spPr>
          <a:xfrm>
            <a:off x="7049620" y="4764182"/>
            <a:ext cx="192405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6153912" y="2833159"/>
            <a:ext cx="5446416" cy="1559388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4719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9302" y="1322969"/>
            <a:ext cx="5010150" cy="422910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9509" y="788954"/>
            <a:ext cx="4124325" cy="2771775"/>
          </a:xfrm>
          <a:prstGeom prst="rect">
            <a:avLst/>
          </a:prstGeom>
        </p:spPr>
      </p:pic>
      <p:sp>
        <p:nvSpPr>
          <p:cNvPr id="10" name="모서리가 둥근 직사각형 9"/>
          <p:cNvSpPr/>
          <p:nvPr/>
        </p:nvSpPr>
        <p:spPr>
          <a:xfrm>
            <a:off x="253752" y="6550066"/>
            <a:ext cx="11684497" cy="60959"/>
          </a:xfrm>
          <a:prstGeom prst="roundRect">
            <a:avLst/>
          </a:prstGeom>
          <a:solidFill>
            <a:schemeClr val="tx2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2"/>
              </a:solidFill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1679509" y="452670"/>
            <a:ext cx="10258739" cy="60959"/>
          </a:xfrm>
          <a:prstGeom prst="roundRect">
            <a:avLst/>
          </a:prstGeom>
          <a:solidFill>
            <a:schemeClr val="tx2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2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31371" y="-219405"/>
            <a:ext cx="960107" cy="134414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7" name="TextBox 16"/>
          <p:cNvSpPr txBox="1"/>
          <p:nvPr/>
        </p:nvSpPr>
        <p:spPr>
          <a:xfrm>
            <a:off x="47328" y="68627"/>
            <a:ext cx="1728192" cy="50276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2667" dirty="0" smtClean="0">
                <a:solidFill>
                  <a:schemeClr val="bg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05</a:t>
            </a:r>
            <a:endParaRPr lang="ko-KR" altLang="en-US" sz="2667" dirty="0">
              <a:solidFill>
                <a:schemeClr val="bg1"/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7328" y="522353"/>
            <a:ext cx="1728192" cy="276999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코드 및 시연</a:t>
            </a:r>
            <a:endParaRPr lang="ko-KR" altLang="en-US" sz="1200" b="1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3074895" y="2746035"/>
            <a:ext cx="1104900" cy="52387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9509" y="3721897"/>
            <a:ext cx="3648075" cy="2667000"/>
          </a:xfrm>
          <a:prstGeom prst="rect">
            <a:avLst/>
          </a:prstGeom>
        </p:spPr>
      </p:pic>
      <p:sp>
        <p:nvSpPr>
          <p:cNvPr id="12" name="U자형 화살표 11"/>
          <p:cNvSpPr/>
          <p:nvPr/>
        </p:nvSpPr>
        <p:spPr>
          <a:xfrm rot="5400000" flipV="1">
            <a:off x="402698" y="3505912"/>
            <a:ext cx="1703296" cy="393022"/>
          </a:xfrm>
          <a:prstGeom prst="utur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7064749" y="3225778"/>
            <a:ext cx="3636309" cy="22973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7064749" y="4258235"/>
            <a:ext cx="2401980" cy="22973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6984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1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967" y="2000515"/>
            <a:ext cx="3648075" cy="2667000"/>
          </a:xfrm>
          <a:prstGeom prst="rect">
            <a:avLst/>
          </a:prstGeom>
        </p:spPr>
      </p:pic>
      <p:sp>
        <p:nvSpPr>
          <p:cNvPr id="10" name="모서리가 둥근 직사각형 9"/>
          <p:cNvSpPr/>
          <p:nvPr/>
        </p:nvSpPr>
        <p:spPr>
          <a:xfrm>
            <a:off x="253752" y="6550066"/>
            <a:ext cx="11684497" cy="60959"/>
          </a:xfrm>
          <a:prstGeom prst="roundRect">
            <a:avLst/>
          </a:prstGeom>
          <a:solidFill>
            <a:schemeClr val="tx2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2"/>
              </a:solidFill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1679509" y="452670"/>
            <a:ext cx="10258739" cy="60959"/>
          </a:xfrm>
          <a:prstGeom prst="roundRect">
            <a:avLst/>
          </a:prstGeom>
          <a:solidFill>
            <a:schemeClr val="tx2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2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31371" y="-219405"/>
            <a:ext cx="960107" cy="134414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7" name="TextBox 16"/>
          <p:cNvSpPr txBox="1"/>
          <p:nvPr/>
        </p:nvSpPr>
        <p:spPr>
          <a:xfrm>
            <a:off x="47328" y="68627"/>
            <a:ext cx="1728192" cy="50276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2667" dirty="0" smtClean="0">
                <a:solidFill>
                  <a:schemeClr val="bg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05</a:t>
            </a:r>
            <a:endParaRPr lang="ko-KR" altLang="en-US" sz="2667" dirty="0">
              <a:solidFill>
                <a:schemeClr val="bg1"/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7328" y="522353"/>
            <a:ext cx="1728192" cy="276999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코드 및 시연</a:t>
            </a:r>
            <a:endParaRPr lang="ko-KR" altLang="en-US" sz="1200" b="1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002733" y="2810140"/>
            <a:ext cx="1104900" cy="52387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오른쪽 화살표 4"/>
          <p:cNvSpPr/>
          <p:nvPr/>
        </p:nvSpPr>
        <p:spPr>
          <a:xfrm>
            <a:off x="4329629" y="3154466"/>
            <a:ext cx="1255924" cy="30765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8" name="Picture 4" descr="C:\Users\HALLA\Desktop\팀프로젝트\2018.12.13\수강신청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691427"/>
            <a:ext cx="4721310" cy="5541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타원 10"/>
          <p:cNvSpPr/>
          <p:nvPr/>
        </p:nvSpPr>
        <p:spPr>
          <a:xfrm>
            <a:off x="7566950" y="589478"/>
            <a:ext cx="1026207" cy="90989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98" name="Picture 2" descr="C:\Users\HALLA\Desktop\팀프로젝트\2018.12.13\2018.12.14\직접 선택창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9280" y="660852"/>
            <a:ext cx="4805404" cy="561242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8819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5" grpId="0" animBg="1"/>
      <p:bldP spid="1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C:\Users\HALLA\Desktop\팀프로젝트\2018.12.13\직접선택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346" y="1465850"/>
            <a:ext cx="7183437" cy="373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HALLA\Desktop\팀프로젝트\2018.12.13\직접선택 코드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211" y="3008442"/>
            <a:ext cx="6897687" cy="21336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모서리가 둥근 직사각형 9"/>
          <p:cNvSpPr/>
          <p:nvPr/>
        </p:nvSpPr>
        <p:spPr>
          <a:xfrm>
            <a:off x="253752" y="6550066"/>
            <a:ext cx="11684497" cy="60959"/>
          </a:xfrm>
          <a:prstGeom prst="roundRect">
            <a:avLst/>
          </a:prstGeom>
          <a:solidFill>
            <a:schemeClr val="tx2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2"/>
              </a:solidFill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1679509" y="452670"/>
            <a:ext cx="10258739" cy="60959"/>
          </a:xfrm>
          <a:prstGeom prst="roundRect">
            <a:avLst/>
          </a:prstGeom>
          <a:solidFill>
            <a:schemeClr val="tx2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2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31371" y="-219405"/>
            <a:ext cx="960107" cy="134414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7" name="TextBox 16"/>
          <p:cNvSpPr txBox="1"/>
          <p:nvPr/>
        </p:nvSpPr>
        <p:spPr>
          <a:xfrm>
            <a:off x="47328" y="68627"/>
            <a:ext cx="1728192" cy="50276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2667" dirty="0" smtClean="0">
                <a:solidFill>
                  <a:schemeClr val="bg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05</a:t>
            </a:r>
            <a:endParaRPr lang="ko-KR" altLang="en-US" sz="2667" dirty="0">
              <a:solidFill>
                <a:schemeClr val="bg1"/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7328" y="522353"/>
            <a:ext cx="1728192" cy="276999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코드 및 시연</a:t>
            </a:r>
            <a:endParaRPr lang="ko-KR" altLang="en-US" sz="1200" b="1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4888330" y="3332750"/>
            <a:ext cx="6581568" cy="369893"/>
            <a:chOff x="4888330" y="3332750"/>
            <a:chExt cx="6581568" cy="369893"/>
          </a:xfrm>
        </p:grpSpPr>
        <p:cxnSp>
          <p:nvCxnSpPr>
            <p:cNvPr id="15" name="직선 연결선 14"/>
            <p:cNvCxnSpPr/>
            <p:nvPr/>
          </p:nvCxnSpPr>
          <p:spPr>
            <a:xfrm>
              <a:off x="4888330" y="3332750"/>
              <a:ext cx="3704827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/>
            <p:cNvCxnSpPr/>
            <p:nvPr/>
          </p:nvCxnSpPr>
          <p:spPr>
            <a:xfrm>
              <a:off x="7765071" y="3702643"/>
              <a:ext cx="3704827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93237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/>
          <p:cNvSpPr txBox="1"/>
          <p:nvPr>
            <p:custDataLst>
              <p:tags r:id="rId2"/>
            </p:custDataLst>
          </p:nvPr>
        </p:nvSpPr>
        <p:spPr>
          <a:xfrm>
            <a:off x="1431857" y="2870599"/>
            <a:ext cx="4464050" cy="1060450"/>
          </a:xfrm>
          <a:prstGeom prst="rect">
            <a:avLst/>
          </a:prstGeom>
          <a:noFill/>
        </p:spPr>
        <p:txBody>
          <a:bodyPr anchor="ctr"/>
          <a:lstStyle/>
          <a:p>
            <a:pPr>
              <a:defRPr/>
            </a:pPr>
            <a:r>
              <a:rPr lang="en-US" altLang="zh-CN" sz="3600" spc="400" dirty="0">
                <a:solidFill>
                  <a:schemeClr val="accent1">
                    <a:lumMod val="50000"/>
                  </a:schemeClr>
                </a:solidFill>
                <a:latin typeface="Broadway" panose="04040905080B02020502" pitchFamily="82" charset="0"/>
                <a:ea typeface="华文中宋" panose="02010600040101010101" pitchFamily="2" charset="-122"/>
              </a:rPr>
              <a:t>CONTENTS</a:t>
            </a:r>
            <a:endParaRPr lang="zh-CN" altLang="en-US" sz="3600" spc="400" dirty="0">
              <a:solidFill>
                <a:schemeClr val="accent1">
                  <a:lumMod val="50000"/>
                </a:schemeClr>
              </a:solidFill>
              <a:latin typeface="Broadway" panose="04040905080B02020502" pitchFamily="82" charset="0"/>
              <a:ea typeface="华文中宋" panose="02010600040101010101" pitchFamily="2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895905" y="1900201"/>
            <a:ext cx="2916183" cy="34163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+mj-lt"/>
              <a:buAutoNum type="arabicPeriod"/>
              <a:defRPr/>
            </a:pPr>
            <a:r>
              <a:rPr lang="ko-KR" altLang="en-US" sz="2400" kern="0" dirty="0" smtClean="0">
                <a:solidFill>
                  <a:schemeClr val="accent1">
                    <a:lumMod val="50000"/>
                  </a:scheme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소개</a:t>
            </a:r>
            <a:endParaRPr lang="da-DK" altLang="zh-CN" sz="2400" kern="0" dirty="0" smtClean="0">
              <a:solidFill>
                <a:schemeClr val="accent1">
                  <a:lumMod val="50000"/>
                </a:schemeClr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  <a:p>
            <a:pPr marL="342900" indent="-342900">
              <a:buFont typeface="+mj-lt"/>
              <a:buAutoNum type="arabicPeriod"/>
              <a:defRPr/>
            </a:pPr>
            <a:endParaRPr lang="da-DK" altLang="zh-CN" sz="2400" kern="0" dirty="0">
              <a:solidFill>
                <a:schemeClr val="accent1">
                  <a:lumMod val="50000"/>
                </a:schemeClr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  <a:p>
            <a:pPr marL="342900" indent="-342900">
              <a:buFont typeface="+mj-lt"/>
              <a:buAutoNum type="arabicPeriod"/>
              <a:defRPr/>
            </a:pPr>
            <a:r>
              <a:rPr lang="ko-KR" altLang="en-US" sz="2400" kern="0" dirty="0" smtClean="0">
                <a:solidFill>
                  <a:schemeClr val="accent1">
                    <a:lumMod val="50000"/>
                  </a:scheme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팀원 업무 </a:t>
            </a:r>
            <a:r>
              <a:rPr lang="ko-KR" altLang="en-US" sz="2400" kern="0" dirty="0" err="1" smtClean="0">
                <a:solidFill>
                  <a:schemeClr val="accent1">
                    <a:lumMod val="50000"/>
                  </a:scheme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배분표</a:t>
            </a:r>
            <a:endParaRPr lang="en-US" altLang="ko-KR" sz="2400" kern="0" dirty="0" smtClean="0">
              <a:solidFill>
                <a:schemeClr val="accent1">
                  <a:lumMod val="50000"/>
                </a:schemeClr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  <a:p>
            <a:pPr marL="342900" indent="-342900">
              <a:buFont typeface="+mj-lt"/>
              <a:buAutoNum type="arabicPeriod"/>
              <a:defRPr/>
            </a:pPr>
            <a:endParaRPr lang="en-US" altLang="zh-CN" sz="2400" kern="0" dirty="0" smtClean="0">
              <a:solidFill>
                <a:schemeClr val="accent1">
                  <a:lumMod val="50000"/>
                </a:schemeClr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  <a:p>
            <a:pPr marL="342900" indent="-342900">
              <a:buFont typeface="+mj-lt"/>
              <a:buAutoNum type="arabicPeriod"/>
              <a:defRPr/>
            </a:pPr>
            <a:r>
              <a:rPr lang="ko-KR" altLang="en-US" sz="2400" kern="0" dirty="0">
                <a:solidFill>
                  <a:schemeClr val="accent1">
                    <a:lumMod val="50000"/>
                  </a:scheme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연관 </a:t>
            </a:r>
            <a:r>
              <a:rPr lang="ko-KR" altLang="en-US" sz="2400" kern="0" dirty="0" err="1">
                <a:solidFill>
                  <a:schemeClr val="accent1">
                    <a:lumMod val="50000"/>
                  </a:scheme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앱</a:t>
            </a:r>
            <a:r>
              <a:rPr lang="ko-KR" altLang="en-US" sz="2400" kern="0" dirty="0">
                <a:solidFill>
                  <a:schemeClr val="accent1">
                    <a:lumMod val="50000"/>
                  </a:scheme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 비교</a:t>
            </a:r>
            <a:endParaRPr lang="en-US" altLang="ko-KR" sz="2400" kern="0" dirty="0">
              <a:solidFill>
                <a:schemeClr val="accent1">
                  <a:lumMod val="50000"/>
                </a:schemeClr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  <a:p>
            <a:pPr marL="342900" indent="-342900">
              <a:buFont typeface="+mj-lt"/>
              <a:buAutoNum type="arabicPeriod"/>
              <a:defRPr/>
            </a:pPr>
            <a:endParaRPr lang="en-US" altLang="zh-CN" sz="2400" kern="0" dirty="0" smtClean="0">
              <a:solidFill>
                <a:schemeClr val="accent1">
                  <a:lumMod val="50000"/>
                </a:schemeClr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  <a:p>
            <a:pPr marL="342900" indent="-342900">
              <a:buFont typeface="+mj-lt"/>
              <a:buAutoNum type="arabicPeriod"/>
              <a:defRPr/>
            </a:pPr>
            <a:r>
              <a:rPr lang="ko-KR" altLang="en-US" sz="2400" kern="0" dirty="0" smtClean="0">
                <a:solidFill>
                  <a:schemeClr val="accent1">
                    <a:lumMod val="50000"/>
                  </a:scheme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계획 완성도 분석표</a:t>
            </a:r>
            <a:endParaRPr lang="en-US" altLang="ko-KR" sz="2400" kern="0" dirty="0" smtClean="0">
              <a:solidFill>
                <a:schemeClr val="accent1">
                  <a:lumMod val="50000"/>
                </a:schemeClr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  <a:p>
            <a:pPr marL="342900" indent="-342900">
              <a:buFont typeface="+mj-lt"/>
              <a:buAutoNum type="arabicPeriod"/>
              <a:defRPr/>
            </a:pPr>
            <a:endParaRPr lang="en-US" altLang="zh-CN" sz="2400" kern="0" dirty="0">
              <a:solidFill>
                <a:schemeClr val="accent1">
                  <a:lumMod val="50000"/>
                </a:schemeClr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  <a:p>
            <a:pPr marL="342900" indent="-342900">
              <a:buFont typeface="+mj-lt"/>
              <a:buAutoNum type="arabicPeriod"/>
              <a:defRPr/>
            </a:pPr>
            <a:r>
              <a:rPr lang="ko-KR" altLang="en-US" sz="2400" kern="0" dirty="0" smtClean="0">
                <a:solidFill>
                  <a:schemeClr val="accent1">
                    <a:lumMod val="50000"/>
                  </a:scheme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코드 및 시연</a:t>
            </a:r>
            <a:endParaRPr lang="en-US" altLang="zh-CN" sz="2400" kern="0" dirty="0">
              <a:solidFill>
                <a:schemeClr val="accent1">
                  <a:lumMod val="50000"/>
                </a:schemeClr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5145206" y="1559123"/>
            <a:ext cx="0" cy="401244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945040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0" name="Picture 8" descr="C:\Users\HALLA\Desktop\팀프로젝트\2018.12.13\직접선택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371" y="2501460"/>
            <a:ext cx="7278687" cy="2800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직사각형 23"/>
          <p:cNvSpPr/>
          <p:nvPr/>
        </p:nvSpPr>
        <p:spPr>
          <a:xfrm>
            <a:off x="364394" y="2536116"/>
            <a:ext cx="7412639" cy="527337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253752" y="6550066"/>
            <a:ext cx="11684497" cy="60959"/>
          </a:xfrm>
          <a:prstGeom prst="roundRect">
            <a:avLst/>
          </a:prstGeom>
          <a:solidFill>
            <a:schemeClr val="tx2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2"/>
              </a:solidFill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1679509" y="452670"/>
            <a:ext cx="10258739" cy="60959"/>
          </a:xfrm>
          <a:prstGeom prst="roundRect">
            <a:avLst/>
          </a:prstGeom>
          <a:solidFill>
            <a:schemeClr val="tx2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2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31371" y="-219405"/>
            <a:ext cx="960107" cy="134414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7" name="TextBox 16"/>
          <p:cNvSpPr txBox="1"/>
          <p:nvPr/>
        </p:nvSpPr>
        <p:spPr>
          <a:xfrm>
            <a:off x="47328" y="68627"/>
            <a:ext cx="1728192" cy="50276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2667" dirty="0" smtClean="0">
                <a:solidFill>
                  <a:schemeClr val="bg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05</a:t>
            </a:r>
            <a:endParaRPr lang="ko-KR" altLang="en-US" sz="2667" dirty="0">
              <a:solidFill>
                <a:schemeClr val="bg1"/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7328" y="522353"/>
            <a:ext cx="1728192" cy="276999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코드 및 시연</a:t>
            </a:r>
            <a:endParaRPr lang="ko-KR" altLang="en-US" sz="1200" b="1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2637631" y="3809719"/>
            <a:ext cx="4171247" cy="1492091"/>
            <a:chOff x="2637631" y="3809719"/>
            <a:chExt cx="4171247" cy="1492091"/>
          </a:xfrm>
        </p:grpSpPr>
        <p:sp>
          <p:nvSpPr>
            <p:cNvPr id="25" name="타원 24"/>
            <p:cNvSpPr/>
            <p:nvPr/>
          </p:nvSpPr>
          <p:spPr>
            <a:xfrm>
              <a:off x="2637631" y="4777935"/>
              <a:ext cx="1104900" cy="523875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오른쪽 화살표 25"/>
            <p:cNvSpPr/>
            <p:nvPr/>
          </p:nvSpPr>
          <p:spPr>
            <a:xfrm>
              <a:off x="5552954" y="3809719"/>
              <a:ext cx="1255924" cy="307656"/>
            </a:xfrm>
            <a:prstGeom prst="righ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7211241" y="1163197"/>
            <a:ext cx="4343400" cy="2800350"/>
            <a:chOff x="7211241" y="1163197"/>
            <a:chExt cx="4343400" cy="2800350"/>
          </a:xfrm>
        </p:grpSpPr>
        <p:pic>
          <p:nvPicPr>
            <p:cNvPr id="3081" name="Picture 9" descr="C:\Users\HALLA\Desktop\팀프로젝트\2018.12.13\사용자 저장 예비수강목록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11241" y="1163197"/>
              <a:ext cx="4343400" cy="28003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7" name="직선 연결선 26"/>
            <p:cNvCxnSpPr/>
            <p:nvPr/>
          </p:nvCxnSpPr>
          <p:spPr>
            <a:xfrm>
              <a:off x="8004559" y="1637990"/>
              <a:ext cx="1800453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082" name="Picture 10" descr="C:\Users\HALLA\Desktop\팀프로젝트\2018.12.13\사용자 저장 예비 수강목록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4559" y="3385678"/>
            <a:ext cx="2800350" cy="819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타원 27"/>
          <p:cNvSpPr/>
          <p:nvPr/>
        </p:nvSpPr>
        <p:spPr>
          <a:xfrm>
            <a:off x="8278041" y="3439672"/>
            <a:ext cx="1104900" cy="52387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7293166" y="1930055"/>
            <a:ext cx="4342586" cy="527337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4937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8" grpId="0" animBg="1"/>
      <p:bldP spid="1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모서리가 둥근 직사각형 9"/>
          <p:cNvSpPr/>
          <p:nvPr/>
        </p:nvSpPr>
        <p:spPr>
          <a:xfrm>
            <a:off x="253752" y="6550066"/>
            <a:ext cx="11684497" cy="60959"/>
          </a:xfrm>
          <a:prstGeom prst="roundRect">
            <a:avLst/>
          </a:prstGeom>
          <a:solidFill>
            <a:schemeClr val="tx2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2"/>
              </a:solidFill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1679509" y="452670"/>
            <a:ext cx="10258739" cy="60959"/>
          </a:xfrm>
          <a:prstGeom prst="roundRect">
            <a:avLst/>
          </a:prstGeom>
          <a:solidFill>
            <a:schemeClr val="tx2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2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31371" y="-219405"/>
            <a:ext cx="960107" cy="134414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7" name="TextBox 16"/>
          <p:cNvSpPr txBox="1"/>
          <p:nvPr/>
        </p:nvSpPr>
        <p:spPr>
          <a:xfrm>
            <a:off x="47328" y="68627"/>
            <a:ext cx="1728192" cy="50276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2667" dirty="0" smtClean="0">
                <a:solidFill>
                  <a:schemeClr val="bg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05</a:t>
            </a:r>
            <a:endParaRPr lang="ko-KR" altLang="en-US" sz="2667" dirty="0">
              <a:solidFill>
                <a:schemeClr val="bg1"/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7328" y="522353"/>
            <a:ext cx="1728192" cy="276999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코드 및 시연</a:t>
            </a:r>
            <a:endParaRPr lang="ko-KR" altLang="en-US" sz="1200" b="1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1743717" y="1124744"/>
            <a:ext cx="7354887" cy="1714500"/>
            <a:chOff x="1743717" y="1124744"/>
            <a:chExt cx="7354887" cy="1714500"/>
          </a:xfrm>
        </p:grpSpPr>
        <p:pic>
          <p:nvPicPr>
            <p:cNvPr id="4101" name="Picture 5" descr="C:\Users\HALLA\Desktop\팀프로젝트\2018.12.13\사용자 신청 수강목록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43717" y="1124744"/>
              <a:ext cx="7354887" cy="1714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7" name="직선 연결선 26"/>
            <p:cNvCxnSpPr/>
            <p:nvPr/>
          </p:nvCxnSpPr>
          <p:spPr>
            <a:xfrm>
              <a:off x="5316442" y="1483754"/>
              <a:ext cx="1800453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직사각형 14"/>
          <p:cNvSpPr/>
          <p:nvPr/>
        </p:nvSpPr>
        <p:spPr>
          <a:xfrm>
            <a:off x="1466850" y="1615956"/>
            <a:ext cx="7831280" cy="785721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375345" y="2225407"/>
            <a:ext cx="11190632" cy="4000500"/>
            <a:chOff x="375345" y="2225407"/>
            <a:chExt cx="11190632" cy="4000500"/>
          </a:xfrm>
        </p:grpSpPr>
        <p:pic>
          <p:nvPicPr>
            <p:cNvPr id="32" name="Picture 10" descr="C:\Users\HALLA\Desktop\팀프로젝트\2018.12.13\사용자 저장 예비 수강목록2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5345" y="3385678"/>
              <a:ext cx="2800350" cy="8191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0" name="Picture 4" descr="C:\Users\HALLA\Desktop\팀프로젝트\2018.12.13\사용자 저장 예비수강목록 코드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72890" y="2225407"/>
              <a:ext cx="8193087" cy="40005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0" name="타원 19"/>
          <p:cNvSpPr/>
          <p:nvPr/>
        </p:nvSpPr>
        <p:spPr>
          <a:xfrm>
            <a:off x="637569" y="3478230"/>
            <a:ext cx="1104900" cy="52387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직선 연결선 20"/>
          <p:cNvCxnSpPr/>
          <p:nvPr/>
        </p:nvCxnSpPr>
        <p:spPr>
          <a:xfrm>
            <a:off x="3372890" y="2519339"/>
            <a:ext cx="409654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4649010" y="4676809"/>
            <a:ext cx="172189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>
            <a:off x="4801410" y="4844047"/>
            <a:ext cx="189684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570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967" y="2000515"/>
            <a:ext cx="3648075" cy="2667000"/>
          </a:xfrm>
          <a:prstGeom prst="rect">
            <a:avLst/>
          </a:prstGeom>
        </p:spPr>
      </p:pic>
      <p:sp>
        <p:nvSpPr>
          <p:cNvPr id="10" name="모서리가 둥근 직사각형 9"/>
          <p:cNvSpPr/>
          <p:nvPr/>
        </p:nvSpPr>
        <p:spPr>
          <a:xfrm>
            <a:off x="253752" y="6550066"/>
            <a:ext cx="11684497" cy="60959"/>
          </a:xfrm>
          <a:prstGeom prst="roundRect">
            <a:avLst/>
          </a:prstGeom>
          <a:solidFill>
            <a:schemeClr val="tx2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2"/>
              </a:solidFill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1679509" y="452670"/>
            <a:ext cx="10258739" cy="60959"/>
          </a:xfrm>
          <a:prstGeom prst="roundRect">
            <a:avLst/>
          </a:prstGeom>
          <a:solidFill>
            <a:schemeClr val="tx2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2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31371" y="-219405"/>
            <a:ext cx="960107" cy="134414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7" name="TextBox 16"/>
          <p:cNvSpPr txBox="1"/>
          <p:nvPr/>
        </p:nvSpPr>
        <p:spPr>
          <a:xfrm>
            <a:off x="47328" y="68627"/>
            <a:ext cx="1728192" cy="50276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2667" dirty="0" smtClean="0">
                <a:solidFill>
                  <a:schemeClr val="bg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05</a:t>
            </a:r>
            <a:endParaRPr lang="ko-KR" altLang="en-US" sz="2667" dirty="0">
              <a:solidFill>
                <a:schemeClr val="bg1"/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7328" y="522353"/>
            <a:ext cx="1728192" cy="276999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코드 및 시연</a:t>
            </a:r>
            <a:endParaRPr lang="ko-KR" altLang="en-US" sz="1200" b="1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2732382" y="2766072"/>
            <a:ext cx="1104900" cy="52387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오른쪽 화살표 4"/>
          <p:cNvSpPr/>
          <p:nvPr/>
        </p:nvSpPr>
        <p:spPr>
          <a:xfrm>
            <a:off x="4483866" y="3248575"/>
            <a:ext cx="1255924" cy="30765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125" name="Picture 5" descr="C:\Users\HALLA\Desktop\팀프로젝트\2018.12.13\학점관리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637495"/>
            <a:ext cx="5293395" cy="5785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0706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모서리가 둥근 직사각형 9"/>
          <p:cNvSpPr/>
          <p:nvPr/>
        </p:nvSpPr>
        <p:spPr>
          <a:xfrm>
            <a:off x="253752" y="6550066"/>
            <a:ext cx="11684497" cy="60959"/>
          </a:xfrm>
          <a:prstGeom prst="roundRect">
            <a:avLst/>
          </a:prstGeom>
          <a:solidFill>
            <a:schemeClr val="tx2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2"/>
              </a:solidFill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1679509" y="452670"/>
            <a:ext cx="10258739" cy="60959"/>
          </a:xfrm>
          <a:prstGeom prst="roundRect">
            <a:avLst/>
          </a:prstGeom>
          <a:solidFill>
            <a:schemeClr val="tx2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2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31371" y="-219405"/>
            <a:ext cx="960107" cy="134414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7" name="TextBox 16"/>
          <p:cNvSpPr txBox="1"/>
          <p:nvPr/>
        </p:nvSpPr>
        <p:spPr>
          <a:xfrm>
            <a:off x="47328" y="68627"/>
            <a:ext cx="1728192" cy="50276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2667" dirty="0" smtClean="0">
                <a:solidFill>
                  <a:schemeClr val="bg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05</a:t>
            </a:r>
            <a:endParaRPr lang="ko-KR" altLang="en-US" sz="2667" dirty="0">
              <a:solidFill>
                <a:schemeClr val="bg1"/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7328" y="522353"/>
            <a:ext cx="1728192" cy="276999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코드 및 시연</a:t>
            </a:r>
            <a:endParaRPr lang="ko-KR" altLang="en-US" sz="1200" b="1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6148" name="Picture 4" descr="C:\Users\HALLA\Desktop\팀프로젝트\2018.12.13\학점관리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371" y="1586143"/>
            <a:ext cx="5181600" cy="2952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9" name="Picture 5" descr="C:\Users\HALLA\Desktop\팀프로젝트\2018.12.13\학점관리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8827" y="799351"/>
            <a:ext cx="4862617" cy="5224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오른쪽 화살표 18"/>
          <p:cNvSpPr/>
          <p:nvPr/>
        </p:nvSpPr>
        <p:spPr>
          <a:xfrm>
            <a:off x="5188946" y="2389259"/>
            <a:ext cx="1255924" cy="30765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541433" y="1615956"/>
            <a:ext cx="5165304" cy="2416217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6567483" y="2696915"/>
            <a:ext cx="5013961" cy="2569148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3537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모서리가 둥근 직사각형 9"/>
          <p:cNvSpPr/>
          <p:nvPr/>
        </p:nvSpPr>
        <p:spPr>
          <a:xfrm>
            <a:off x="253752" y="6550066"/>
            <a:ext cx="11684497" cy="60959"/>
          </a:xfrm>
          <a:prstGeom prst="roundRect">
            <a:avLst/>
          </a:prstGeom>
          <a:solidFill>
            <a:schemeClr val="tx2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2"/>
              </a:solidFill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1679509" y="452670"/>
            <a:ext cx="10258739" cy="60959"/>
          </a:xfrm>
          <a:prstGeom prst="roundRect">
            <a:avLst/>
          </a:prstGeom>
          <a:solidFill>
            <a:schemeClr val="tx2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2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31371" y="-219405"/>
            <a:ext cx="960107" cy="134414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7" name="TextBox 16"/>
          <p:cNvSpPr txBox="1"/>
          <p:nvPr/>
        </p:nvSpPr>
        <p:spPr>
          <a:xfrm>
            <a:off x="47328" y="68627"/>
            <a:ext cx="1728192" cy="50276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2667" dirty="0" smtClean="0">
                <a:solidFill>
                  <a:schemeClr val="bg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05</a:t>
            </a:r>
            <a:endParaRPr lang="ko-KR" altLang="en-US" sz="2667" dirty="0">
              <a:solidFill>
                <a:schemeClr val="bg1"/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7328" y="522353"/>
            <a:ext cx="1728192" cy="276999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코드 및 시연</a:t>
            </a:r>
            <a:endParaRPr lang="ko-KR" altLang="en-US" sz="1200" b="1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669052" y="1746561"/>
            <a:ext cx="4108575" cy="2053354"/>
            <a:chOff x="911423" y="1746561"/>
            <a:chExt cx="4108575" cy="2053354"/>
          </a:xfrm>
        </p:grpSpPr>
        <p:pic>
          <p:nvPicPr>
            <p:cNvPr id="5124" name="Picture 4" descr="C:\Users\HALLA\Desktop\팀프로젝트\2018.12.13\2018.12.14\복수전공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1423" y="1746561"/>
              <a:ext cx="4108575" cy="20533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타원 13"/>
            <p:cNvSpPr/>
            <p:nvPr/>
          </p:nvSpPr>
          <p:spPr>
            <a:xfrm>
              <a:off x="1223070" y="2291621"/>
              <a:ext cx="1104900" cy="523875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오른쪽 화살표 4"/>
          <p:cNvSpPr/>
          <p:nvPr/>
        </p:nvSpPr>
        <p:spPr>
          <a:xfrm>
            <a:off x="3284832" y="4746869"/>
            <a:ext cx="1255924" cy="30765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149" name="Picture 5" descr="C:\Users\HALLA\Desktop\팀프로젝트\2018.12.13\2018.12.14\복수전공 학점관리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0952" y="1322023"/>
            <a:ext cx="4396685" cy="4793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269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모서리가 둥근 직사각형 9"/>
          <p:cNvSpPr/>
          <p:nvPr/>
        </p:nvSpPr>
        <p:spPr>
          <a:xfrm>
            <a:off x="253752" y="6550066"/>
            <a:ext cx="11684497" cy="60959"/>
          </a:xfrm>
          <a:prstGeom prst="roundRect">
            <a:avLst/>
          </a:prstGeom>
          <a:solidFill>
            <a:schemeClr val="tx2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2"/>
              </a:solidFill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1679509" y="452670"/>
            <a:ext cx="10258739" cy="60959"/>
          </a:xfrm>
          <a:prstGeom prst="roundRect">
            <a:avLst/>
          </a:prstGeom>
          <a:solidFill>
            <a:schemeClr val="tx2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2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31371" y="-219405"/>
            <a:ext cx="960107" cy="134414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7" name="TextBox 16"/>
          <p:cNvSpPr txBox="1"/>
          <p:nvPr/>
        </p:nvSpPr>
        <p:spPr>
          <a:xfrm>
            <a:off x="47328" y="68627"/>
            <a:ext cx="1728192" cy="50276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2667" dirty="0" smtClean="0">
                <a:solidFill>
                  <a:schemeClr val="bg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05</a:t>
            </a:r>
            <a:endParaRPr lang="ko-KR" altLang="en-US" sz="2667" dirty="0">
              <a:solidFill>
                <a:schemeClr val="bg1"/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7328" y="522353"/>
            <a:ext cx="1728192" cy="276999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코드 및 시연</a:t>
            </a:r>
            <a:endParaRPr lang="ko-KR" altLang="en-US" sz="1200" b="1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688624" y="1659330"/>
            <a:ext cx="3908386" cy="1743075"/>
            <a:chOff x="1197801" y="1659330"/>
            <a:chExt cx="3908386" cy="1743075"/>
          </a:xfrm>
        </p:grpSpPr>
        <p:pic>
          <p:nvPicPr>
            <p:cNvPr id="3" name="Picture 5" descr="C:\Users\HALLA\Desktop\팀프로젝트\2018.12.13\2018.12.14\부전공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97801" y="1659330"/>
              <a:ext cx="3908386" cy="17430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타원 13"/>
            <p:cNvSpPr/>
            <p:nvPr/>
          </p:nvSpPr>
          <p:spPr>
            <a:xfrm>
              <a:off x="1391478" y="2530867"/>
              <a:ext cx="1104900" cy="523875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오른쪽 화살표 4"/>
          <p:cNvSpPr/>
          <p:nvPr/>
        </p:nvSpPr>
        <p:spPr>
          <a:xfrm>
            <a:off x="3571270" y="3799418"/>
            <a:ext cx="1255924" cy="30765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127" name="Picture 7" descr="C:\Users\HALLA\Desktop\팀프로젝트\2018.12.13\2018.12.14\부전공 학점관리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3834" y="799352"/>
            <a:ext cx="4582666" cy="5020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1831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329" y="3393602"/>
            <a:ext cx="6057900" cy="2943225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9781" y="660852"/>
            <a:ext cx="3648075" cy="2667000"/>
          </a:xfrm>
          <a:prstGeom prst="rect">
            <a:avLst/>
          </a:prstGeom>
        </p:spPr>
      </p:pic>
      <p:sp>
        <p:nvSpPr>
          <p:cNvPr id="10" name="모서리가 둥근 직사각형 9"/>
          <p:cNvSpPr/>
          <p:nvPr/>
        </p:nvSpPr>
        <p:spPr>
          <a:xfrm>
            <a:off x="253752" y="6550066"/>
            <a:ext cx="11684497" cy="60959"/>
          </a:xfrm>
          <a:prstGeom prst="roundRect">
            <a:avLst/>
          </a:prstGeom>
          <a:solidFill>
            <a:schemeClr val="tx2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2"/>
              </a:solidFill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1679509" y="452670"/>
            <a:ext cx="10258739" cy="60959"/>
          </a:xfrm>
          <a:prstGeom prst="roundRect">
            <a:avLst/>
          </a:prstGeom>
          <a:solidFill>
            <a:schemeClr val="tx2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2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31371" y="-219405"/>
            <a:ext cx="960107" cy="134414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7" name="TextBox 16"/>
          <p:cNvSpPr txBox="1"/>
          <p:nvPr/>
        </p:nvSpPr>
        <p:spPr>
          <a:xfrm>
            <a:off x="47328" y="68627"/>
            <a:ext cx="1728192" cy="50276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2667" dirty="0" smtClean="0">
                <a:solidFill>
                  <a:schemeClr val="bg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05</a:t>
            </a:r>
            <a:endParaRPr lang="ko-KR" altLang="en-US" sz="2667" dirty="0">
              <a:solidFill>
                <a:schemeClr val="bg1"/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7328" y="522353"/>
            <a:ext cx="1728192" cy="276999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코드 및 시연</a:t>
            </a:r>
            <a:endParaRPr lang="ko-KR" altLang="en-US" sz="1200" b="1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986759" y="2307043"/>
            <a:ext cx="1104900" cy="52387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U자형 화살표 18"/>
          <p:cNvSpPr/>
          <p:nvPr/>
        </p:nvSpPr>
        <p:spPr>
          <a:xfrm rot="5400000" flipV="1">
            <a:off x="-201190" y="2858396"/>
            <a:ext cx="1528243" cy="500381"/>
          </a:xfrm>
          <a:prstGeom prst="utur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3127" y="1124744"/>
            <a:ext cx="4967467" cy="270319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2" name="직사각형 21"/>
          <p:cNvSpPr/>
          <p:nvPr/>
        </p:nvSpPr>
        <p:spPr>
          <a:xfrm>
            <a:off x="6647688" y="1435609"/>
            <a:ext cx="4526280" cy="1554480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6944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9" grpId="0" animBg="1"/>
      <p:bldP spid="22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206399" y="856445"/>
            <a:ext cx="6783676" cy="1080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0" dirty="0">
                <a:solidFill>
                  <a:schemeClr val="tx1"/>
                </a:solidFill>
                <a:latin typeface="Helvetica-CondensedBlack" panose="020B0A00000000000000" pitchFamily="34" charset="0"/>
                <a:ea typeface="HY헤드라인M" panose="02030600000101010101" pitchFamily="18" charset="-127"/>
              </a:rPr>
              <a:t>THANKS</a:t>
            </a: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400" y="2175784"/>
            <a:ext cx="1967306" cy="1106610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4955" y="2175784"/>
            <a:ext cx="1967307" cy="1106610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3512" y="2200009"/>
            <a:ext cx="1967306" cy="1106610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50495" y="2212219"/>
            <a:ext cx="1944124" cy="1093570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74296" y="2200009"/>
            <a:ext cx="1956888" cy="1100749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6399" y="3559155"/>
            <a:ext cx="1967307" cy="1106610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47270" y="3581563"/>
            <a:ext cx="1947350" cy="1095385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59754" y="3559155"/>
            <a:ext cx="1967307" cy="1106610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03512" y="3564430"/>
            <a:ext cx="1967306" cy="1106610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171072" y="3598717"/>
            <a:ext cx="1960112" cy="1102563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07639" y="4953076"/>
            <a:ext cx="1966068" cy="1105913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454955" y="4953077"/>
            <a:ext cx="1967307" cy="1106610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703510" y="4953076"/>
            <a:ext cx="1967308" cy="1106611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947270" y="4964303"/>
            <a:ext cx="1947349" cy="1095384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171073" y="4964302"/>
            <a:ext cx="1960112" cy="1102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667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>
            <a:endCxn id="21" idx="3"/>
          </p:cNvCxnSpPr>
          <p:nvPr/>
        </p:nvCxnSpPr>
        <p:spPr>
          <a:xfrm>
            <a:off x="4799856" y="3398027"/>
            <a:ext cx="3116839" cy="0"/>
          </a:xfrm>
          <a:prstGeom prst="line">
            <a:avLst/>
          </a:prstGeom>
          <a:ln>
            <a:solidFill>
              <a:schemeClr val="accent5">
                <a:lumMod val="50000"/>
              </a:schemeClr>
            </a:solidFill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7628663" y="3350021"/>
            <a:ext cx="288032" cy="96011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accent4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97213" y="2288191"/>
            <a:ext cx="2976331" cy="1200329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7200" dirty="0" smtClean="0">
                <a:solidFill>
                  <a:schemeClr val="accent1">
                    <a:lumMod val="50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01</a:t>
            </a:r>
            <a:endParaRPr lang="ko-KR" altLang="en-US" sz="2400" dirty="0">
              <a:solidFill>
                <a:schemeClr val="accent1">
                  <a:lumMod val="50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639828" y="2888356"/>
            <a:ext cx="3744416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2400" spc="-200" dirty="0" smtClean="0">
                <a:ln>
                  <a:solidFill>
                    <a:schemeClr val="accent5">
                      <a:lumMod val="5000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         소개</a:t>
            </a:r>
            <a:endParaRPr lang="ko-KR" altLang="en-US" sz="2400" spc="-200" dirty="0">
              <a:ln>
                <a:solidFill>
                  <a:schemeClr val="accent5">
                    <a:lumMod val="50000"/>
                  </a:schemeClr>
                </a:solidFill>
              </a:ln>
              <a:solidFill>
                <a:schemeClr val="accent1">
                  <a:lumMod val="50000"/>
                </a:schemeClr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2616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250" y="752357"/>
            <a:ext cx="4057650" cy="5558981"/>
          </a:xfrm>
          <a:prstGeom prst="rect">
            <a:avLst/>
          </a:prstGeom>
        </p:spPr>
      </p:pic>
      <p:sp>
        <p:nvSpPr>
          <p:cNvPr id="10" name="모서리가 둥근 직사각형 9"/>
          <p:cNvSpPr/>
          <p:nvPr/>
        </p:nvSpPr>
        <p:spPr>
          <a:xfrm>
            <a:off x="253752" y="6550066"/>
            <a:ext cx="11684497" cy="60959"/>
          </a:xfrm>
          <a:prstGeom prst="roundRect">
            <a:avLst/>
          </a:prstGeom>
          <a:solidFill>
            <a:schemeClr val="tx2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2"/>
              </a:solidFill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1679509" y="452670"/>
            <a:ext cx="10258739" cy="60959"/>
          </a:xfrm>
          <a:prstGeom prst="roundRect">
            <a:avLst/>
          </a:prstGeom>
          <a:solidFill>
            <a:schemeClr val="tx2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2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31371" y="-219405"/>
            <a:ext cx="960107" cy="134414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7" name="TextBox 16"/>
          <p:cNvSpPr txBox="1"/>
          <p:nvPr/>
        </p:nvSpPr>
        <p:spPr>
          <a:xfrm>
            <a:off x="47328" y="68627"/>
            <a:ext cx="1728192" cy="50276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2667" dirty="0">
                <a:solidFill>
                  <a:schemeClr val="bg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01</a:t>
            </a:r>
            <a:endParaRPr lang="ko-KR" altLang="en-US" sz="2667" dirty="0">
              <a:solidFill>
                <a:schemeClr val="bg1"/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7328" y="522353"/>
            <a:ext cx="1728192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소개</a:t>
            </a:r>
            <a:endParaRPr lang="en-US" altLang="ko-KR" sz="1200" b="1" dirty="0" smtClean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endParaRPr lang="ko-KR" altLang="en-US" sz="1200" b="1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8" name="Picture 2" descr="C:\Users\HALLA\Desktop\ppt 자료\img_112939_4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5262" y="1377620"/>
            <a:ext cx="8593875" cy="3486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608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모서리가 둥근 직사각형 9"/>
          <p:cNvSpPr/>
          <p:nvPr/>
        </p:nvSpPr>
        <p:spPr>
          <a:xfrm>
            <a:off x="253752" y="6550066"/>
            <a:ext cx="11684497" cy="60959"/>
          </a:xfrm>
          <a:prstGeom prst="roundRect">
            <a:avLst/>
          </a:prstGeom>
          <a:solidFill>
            <a:schemeClr val="tx2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2"/>
              </a:solidFill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1679509" y="452670"/>
            <a:ext cx="10258739" cy="60959"/>
          </a:xfrm>
          <a:prstGeom prst="roundRect">
            <a:avLst/>
          </a:prstGeom>
          <a:solidFill>
            <a:schemeClr val="tx2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2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31371" y="-219405"/>
            <a:ext cx="960107" cy="134414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7" name="TextBox 16"/>
          <p:cNvSpPr txBox="1"/>
          <p:nvPr/>
        </p:nvSpPr>
        <p:spPr>
          <a:xfrm>
            <a:off x="47328" y="68627"/>
            <a:ext cx="1728192" cy="50276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2667" dirty="0">
                <a:solidFill>
                  <a:schemeClr val="bg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01</a:t>
            </a:r>
            <a:endParaRPr lang="ko-KR" altLang="en-US" sz="2667" dirty="0">
              <a:solidFill>
                <a:schemeClr val="bg1"/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7328" y="522353"/>
            <a:ext cx="1728192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소개</a:t>
            </a:r>
            <a:endParaRPr lang="en-US" altLang="ko-KR" sz="1200" b="1" dirty="0" smtClean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endParaRPr lang="ko-KR" altLang="en-US" sz="1200" b="1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0" y="1171502"/>
            <a:ext cx="6953256" cy="357190"/>
          </a:xfrm>
          <a:prstGeom prst="rect">
            <a:avLst/>
          </a:prstGeom>
          <a:solidFill>
            <a:schemeClr val="tx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0" y="3135728"/>
            <a:ext cx="4476739" cy="400110"/>
            <a:chOff x="-1908" y="3957584"/>
            <a:chExt cx="4476739" cy="400110"/>
          </a:xfrm>
        </p:grpSpPr>
        <p:sp>
          <p:nvSpPr>
            <p:cNvPr id="8" name="직사각형 7"/>
            <p:cNvSpPr/>
            <p:nvPr/>
          </p:nvSpPr>
          <p:spPr>
            <a:xfrm>
              <a:off x="-1908" y="3979044"/>
              <a:ext cx="4476739" cy="357190"/>
            </a:xfrm>
            <a:prstGeom prst="rect">
              <a:avLst/>
            </a:prstGeom>
            <a:solidFill>
              <a:schemeClr val="tx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80001" y="3957584"/>
              <a:ext cx="186942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 smtClean="0">
                  <a:solidFill>
                    <a:schemeClr val="bg1"/>
                  </a:solidFill>
                  <a:latin typeface="210 콤퓨타세탁 L" pitchFamily="18" charset="-127"/>
                  <a:ea typeface="210 콤퓨타세탁 L" pitchFamily="18" charset="-127"/>
                </a:rPr>
                <a:t>학점관리 시스템</a:t>
              </a:r>
              <a:endParaRPr lang="ko-KR" altLang="en-US" sz="2000" dirty="0">
                <a:solidFill>
                  <a:schemeClr val="bg1"/>
                </a:solidFill>
                <a:latin typeface="210 콤퓨타세탁 L" pitchFamily="18" charset="-127"/>
                <a:ea typeface="210 콤퓨타세탁 L" pitchFamily="18" charset="-127"/>
              </a:endParaRP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253752" y="2077745"/>
            <a:ext cx="68034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b="1" dirty="0" smtClean="0">
                <a:latin typeface="210 콤퓨타세탁 L" pitchFamily="18" charset="-127"/>
                <a:ea typeface="210 콤퓨타세탁 L" pitchFamily="18" charset="-127"/>
              </a:rPr>
              <a:t>사용자가 신청하고자 하는 희망과목을 미리 신청하여 수강신청 기간에</a:t>
            </a:r>
            <a:endParaRPr lang="en-US" altLang="ko-KR" b="1" dirty="0" smtClean="0">
              <a:latin typeface="210 콤퓨타세탁 L" pitchFamily="18" charset="-127"/>
              <a:ea typeface="210 콤퓨타세탁 L" pitchFamily="18" charset="-127"/>
            </a:endParaRPr>
          </a:p>
          <a:p>
            <a:r>
              <a:rPr lang="ko-KR" altLang="en-US" b="1" dirty="0" smtClean="0">
                <a:latin typeface="210 콤퓨타세탁 L" pitchFamily="18" charset="-127"/>
                <a:ea typeface="210 콤퓨타세탁 L" pitchFamily="18" charset="-127"/>
              </a:rPr>
              <a:t>     쉽고  편리하게 신청 할 수 있는 편의성을 제공하는 시스템</a:t>
            </a:r>
            <a:endParaRPr lang="ko-KR" altLang="en-US" b="1" dirty="0">
              <a:latin typeface="210 콤퓨타세탁 L" pitchFamily="18" charset="-127"/>
              <a:ea typeface="210 콤퓨타세탁 L" pitchFamily="18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53752" y="4081255"/>
            <a:ext cx="611096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b="1" dirty="0" smtClean="0">
                <a:latin typeface="210 콤퓨타세탁 L" pitchFamily="18" charset="-127"/>
                <a:ea typeface="210 콤퓨타세탁 L" pitchFamily="18" charset="-127"/>
              </a:rPr>
              <a:t>사용자가 얼마나 학점을 이수했는지</a:t>
            </a:r>
            <a:r>
              <a:rPr lang="en-US" altLang="ko-KR" b="1" dirty="0" smtClean="0">
                <a:latin typeface="210 콤퓨타세탁 L" pitchFamily="18" charset="-127"/>
                <a:ea typeface="210 콤퓨타세탁 L" pitchFamily="18" charset="-127"/>
              </a:rPr>
              <a:t>, </a:t>
            </a:r>
            <a:r>
              <a:rPr lang="ko-KR" altLang="en-US" b="1" dirty="0" smtClean="0">
                <a:latin typeface="210 콤퓨타세탁 L" pitchFamily="18" charset="-127"/>
                <a:ea typeface="210 콤퓨타세탁 L" pitchFamily="18" charset="-127"/>
              </a:rPr>
              <a:t>얼마나 학점을 이수해야 </a:t>
            </a:r>
            <a:endParaRPr lang="en-US" altLang="ko-KR" b="1" dirty="0">
              <a:latin typeface="210 콤퓨타세탁 L" pitchFamily="18" charset="-127"/>
              <a:ea typeface="210 콤퓨타세탁 L" pitchFamily="18" charset="-127"/>
            </a:endParaRPr>
          </a:p>
          <a:p>
            <a:r>
              <a:rPr lang="en-US" altLang="ko-KR" b="1" dirty="0" smtClean="0">
                <a:latin typeface="210 콤퓨타세탁 L" pitchFamily="18" charset="-127"/>
                <a:ea typeface="210 콤퓨타세탁 L" pitchFamily="18" charset="-127"/>
              </a:rPr>
              <a:t>     </a:t>
            </a:r>
            <a:r>
              <a:rPr lang="ko-KR" altLang="en-US" b="1" dirty="0" smtClean="0">
                <a:latin typeface="210 콤퓨타세탁 L" pitchFamily="18" charset="-127"/>
                <a:ea typeface="210 콤퓨타세탁 L" pitchFamily="18" charset="-127"/>
              </a:rPr>
              <a:t>하는지에 대한 정보를 확인 할 수 있는 시스템</a:t>
            </a:r>
            <a:endParaRPr lang="en-US" altLang="ko-KR" b="1" dirty="0" smtClean="0">
              <a:latin typeface="210 콤퓨타세탁 L" pitchFamily="18" charset="-127"/>
              <a:ea typeface="210 콤퓨타세탁 L" pitchFamily="18" charset="-127"/>
            </a:endParaRPr>
          </a:p>
          <a:p>
            <a:endParaRPr lang="en-US" altLang="ko-KR" b="1" dirty="0" smtClean="0">
              <a:latin typeface="210 콤퓨타세탁 L" pitchFamily="18" charset="-127"/>
              <a:ea typeface="210 콤퓨타세탁 L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b="1" dirty="0" smtClean="0">
                <a:latin typeface="210 콤퓨타세탁 L" pitchFamily="18" charset="-127"/>
                <a:ea typeface="210 콤퓨타세탁 L" pitchFamily="18" charset="-127"/>
              </a:rPr>
              <a:t>사용자의 졸업 이수학점에 맞춰 졸업을 할 수 있게끔 하고자 함</a:t>
            </a:r>
            <a:endParaRPr lang="en-US" altLang="ko-KR" b="1" dirty="0" smtClean="0">
              <a:latin typeface="210 콤퓨타세탁 L" pitchFamily="18" charset="-127"/>
              <a:ea typeface="210 콤퓨타세탁 L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4449" y="2262411"/>
            <a:ext cx="4560534" cy="2565701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549013" y="1171502"/>
            <a:ext cx="24689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solidFill>
                  <a:schemeClr val="bg1"/>
                </a:solidFill>
                <a:latin typeface="210 콤퓨타세탁 L" pitchFamily="18" charset="-127"/>
                <a:ea typeface="210 콤퓨타세탁 L" pitchFamily="18" charset="-127"/>
              </a:rPr>
              <a:t>자동 수강 신청 시스템</a:t>
            </a:r>
            <a:endParaRPr lang="ko-KR" altLang="en-US" sz="2000" dirty="0">
              <a:solidFill>
                <a:schemeClr val="bg1"/>
              </a:solidFill>
              <a:latin typeface="210 콤퓨타세탁 L" pitchFamily="18" charset="-127"/>
              <a:ea typeface="210 콤퓨타세탁 L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92174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>
            <a:endCxn id="21" idx="3"/>
          </p:cNvCxnSpPr>
          <p:nvPr/>
        </p:nvCxnSpPr>
        <p:spPr>
          <a:xfrm>
            <a:off x="4799856" y="3398027"/>
            <a:ext cx="3116839" cy="0"/>
          </a:xfrm>
          <a:prstGeom prst="line">
            <a:avLst/>
          </a:prstGeom>
          <a:ln>
            <a:solidFill>
              <a:schemeClr val="accent5">
                <a:lumMod val="50000"/>
              </a:schemeClr>
            </a:solidFill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7628663" y="3350021"/>
            <a:ext cx="288032" cy="96011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accent4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97213" y="2288191"/>
            <a:ext cx="2976331" cy="1200329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7200" dirty="0" smtClean="0">
                <a:solidFill>
                  <a:schemeClr val="accent1">
                    <a:lumMod val="50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02</a:t>
            </a:r>
            <a:endParaRPr lang="ko-KR" altLang="en-US" sz="2400" dirty="0">
              <a:solidFill>
                <a:schemeClr val="accent1">
                  <a:lumMod val="50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639828" y="2888356"/>
            <a:ext cx="3744416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2400" spc="-200" dirty="0" smtClean="0">
                <a:ln>
                  <a:solidFill>
                    <a:schemeClr val="accent5">
                      <a:lumMod val="5000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    </a:t>
            </a:r>
            <a:r>
              <a:rPr lang="ko-KR" altLang="en-US" sz="2400" spc="-200" dirty="0">
                <a:ln>
                  <a:solidFill>
                    <a:schemeClr val="accent5">
                      <a:lumMod val="5000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팀원 업무 </a:t>
            </a:r>
            <a:r>
              <a:rPr lang="ko-KR" altLang="en-US" sz="2400" spc="-200" dirty="0" err="1">
                <a:ln>
                  <a:solidFill>
                    <a:schemeClr val="accent5">
                      <a:lumMod val="5000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배분표</a:t>
            </a:r>
            <a:endParaRPr lang="ko-KR" altLang="en-US" sz="2400" spc="-200" dirty="0">
              <a:ln>
                <a:solidFill>
                  <a:schemeClr val="accent5">
                    <a:lumMod val="50000"/>
                  </a:schemeClr>
                </a:solidFill>
              </a:ln>
              <a:solidFill>
                <a:schemeClr val="accent1">
                  <a:lumMod val="50000"/>
                </a:schemeClr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56203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모서리가 둥근 직사각형 9"/>
          <p:cNvSpPr/>
          <p:nvPr/>
        </p:nvSpPr>
        <p:spPr>
          <a:xfrm>
            <a:off x="253752" y="6550066"/>
            <a:ext cx="11684497" cy="60959"/>
          </a:xfrm>
          <a:prstGeom prst="roundRect">
            <a:avLst/>
          </a:prstGeom>
          <a:solidFill>
            <a:schemeClr val="tx2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2"/>
              </a:solidFill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1679509" y="452670"/>
            <a:ext cx="10258739" cy="60959"/>
          </a:xfrm>
          <a:prstGeom prst="roundRect">
            <a:avLst/>
          </a:prstGeom>
          <a:solidFill>
            <a:schemeClr val="tx2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2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31371" y="-219405"/>
            <a:ext cx="960107" cy="134414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7" name="TextBox 16"/>
          <p:cNvSpPr txBox="1"/>
          <p:nvPr/>
        </p:nvSpPr>
        <p:spPr>
          <a:xfrm>
            <a:off x="47328" y="68627"/>
            <a:ext cx="1728192" cy="50276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2667" dirty="0" smtClean="0">
                <a:solidFill>
                  <a:schemeClr val="bg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02</a:t>
            </a:r>
            <a:endParaRPr lang="ko-KR" altLang="en-US" sz="2667" dirty="0">
              <a:solidFill>
                <a:schemeClr val="bg1"/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7328" y="522353"/>
            <a:ext cx="1728192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팀원 업무</a:t>
            </a:r>
            <a:endParaRPr lang="en-US" altLang="ko-KR" sz="1200" b="1" dirty="0" smtClean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ko-KR" altLang="en-US" sz="1200" b="1" dirty="0" err="1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배분표</a:t>
            </a:r>
            <a:endParaRPr lang="ko-KR" altLang="en-US" sz="1200" b="1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" name="AutoShape 4"/>
          <p:cNvSpPr>
            <a:spLocks noChangeAspect="1" noChangeArrowheads="1" noTextEdit="1"/>
          </p:cNvSpPr>
          <p:nvPr/>
        </p:nvSpPr>
        <p:spPr bwMode="auto">
          <a:xfrm>
            <a:off x="-146050" y="863600"/>
            <a:ext cx="6458927" cy="541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grpSp>
        <p:nvGrpSpPr>
          <p:cNvPr id="14" name="그룹 13"/>
          <p:cNvGrpSpPr/>
          <p:nvPr/>
        </p:nvGrpSpPr>
        <p:grpSpPr>
          <a:xfrm>
            <a:off x="963264" y="1003300"/>
            <a:ext cx="2444750" cy="2568575"/>
            <a:chOff x="1473200" y="1003300"/>
            <a:chExt cx="2444750" cy="2568575"/>
          </a:xfrm>
        </p:grpSpPr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1473200" y="1003300"/>
              <a:ext cx="2444750" cy="2568575"/>
            </a:xfrm>
            <a:custGeom>
              <a:avLst/>
              <a:gdLst>
                <a:gd name="T0" fmla="*/ 12829 w 12829"/>
                <a:gd name="T1" fmla="*/ 13489 h 13489"/>
                <a:gd name="T2" fmla="*/ 12829 w 12829"/>
                <a:gd name="T3" fmla="*/ 0 h 13489"/>
                <a:gd name="T4" fmla="*/ 0 w 12829"/>
                <a:gd name="T5" fmla="*/ 9320 h 13489"/>
                <a:gd name="T6" fmla="*/ 12829 w 12829"/>
                <a:gd name="T7" fmla="*/ 13489 h 134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829" h="13489">
                  <a:moveTo>
                    <a:pt x="12829" y="13489"/>
                  </a:moveTo>
                  <a:lnTo>
                    <a:pt x="12829" y="0"/>
                  </a:lnTo>
                  <a:cubicBezTo>
                    <a:pt x="6985" y="0"/>
                    <a:pt x="1806" y="3763"/>
                    <a:pt x="0" y="9320"/>
                  </a:cubicBezTo>
                  <a:lnTo>
                    <a:pt x="12829" y="13489"/>
                  </a:ln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406650" y="2022258"/>
              <a:ext cx="127150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b="1" dirty="0" smtClean="0">
                  <a:solidFill>
                    <a:schemeClr val="bg1"/>
                  </a:solidFill>
                  <a:latin typeface="210 콤퓨타세탁 L" pitchFamily="18" charset="-127"/>
                  <a:ea typeface="210 콤퓨타세탁 L" pitchFamily="18" charset="-127"/>
                </a:rPr>
                <a:t>신형진</a:t>
              </a:r>
              <a:endParaRPr lang="ko-KR" altLang="en-US" sz="3200" b="1" dirty="0">
                <a:solidFill>
                  <a:schemeClr val="bg1"/>
                </a:solidFill>
                <a:latin typeface="210 콤퓨타세탁 L" pitchFamily="18" charset="-127"/>
                <a:ea typeface="210 콤퓨타세탁 L" pitchFamily="18" charset="-127"/>
              </a:endParaRPr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618777" y="2778125"/>
            <a:ext cx="2789238" cy="2873375"/>
            <a:chOff x="1128713" y="2778125"/>
            <a:chExt cx="2789238" cy="2873375"/>
          </a:xfrm>
        </p:grpSpPr>
        <p:sp>
          <p:nvSpPr>
            <p:cNvPr id="9" name="Freeform 9"/>
            <p:cNvSpPr>
              <a:spLocks/>
            </p:cNvSpPr>
            <p:nvPr/>
          </p:nvSpPr>
          <p:spPr bwMode="auto">
            <a:xfrm>
              <a:off x="1128713" y="2778125"/>
              <a:ext cx="2789238" cy="2873375"/>
            </a:xfrm>
            <a:custGeom>
              <a:avLst/>
              <a:gdLst>
                <a:gd name="T0" fmla="*/ 14635 w 14635"/>
                <a:gd name="T1" fmla="*/ 4169 h 15081"/>
                <a:gd name="T2" fmla="*/ 1806 w 14635"/>
                <a:gd name="T3" fmla="*/ 0 h 15081"/>
                <a:gd name="T4" fmla="*/ 6706 w 14635"/>
                <a:gd name="T5" fmla="*/ 15081 h 15081"/>
                <a:gd name="T6" fmla="*/ 14635 w 14635"/>
                <a:gd name="T7" fmla="*/ 4169 h 150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635" h="15081">
                  <a:moveTo>
                    <a:pt x="14635" y="4169"/>
                  </a:moveTo>
                  <a:lnTo>
                    <a:pt x="1806" y="0"/>
                  </a:lnTo>
                  <a:cubicBezTo>
                    <a:pt x="0" y="5558"/>
                    <a:pt x="1979" y="11647"/>
                    <a:pt x="6706" y="15081"/>
                  </a:cubicBezTo>
                  <a:lnTo>
                    <a:pt x="14635" y="4169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887581" y="3710381"/>
              <a:ext cx="90922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b="1" dirty="0" smtClean="0">
                  <a:solidFill>
                    <a:schemeClr val="bg1"/>
                  </a:solidFill>
                  <a:latin typeface="210 콤퓨타세탁 L" pitchFamily="18" charset="-127"/>
                  <a:ea typeface="210 콤퓨타세탁 L" pitchFamily="18" charset="-127"/>
                </a:rPr>
                <a:t>이준</a:t>
              </a:r>
              <a:endParaRPr lang="ko-KR" altLang="en-US" sz="3200" b="1" dirty="0">
                <a:solidFill>
                  <a:schemeClr val="bg1"/>
                </a:solidFill>
                <a:latin typeface="210 콤퓨타세탁 L" pitchFamily="18" charset="-127"/>
                <a:ea typeface="210 콤퓨타세탁 L" pitchFamily="18" charset="-127"/>
              </a:endParaRPr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1896714" y="3571875"/>
            <a:ext cx="3021013" cy="2733675"/>
            <a:chOff x="2406650" y="3571875"/>
            <a:chExt cx="3021013" cy="2733675"/>
          </a:xfrm>
        </p:grpSpPr>
        <p:sp>
          <p:nvSpPr>
            <p:cNvPr id="7" name="Freeform 8"/>
            <p:cNvSpPr>
              <a:spLocks/>
            </p:cNvSpPr>
            <p:nvPr/>
          </p:nvSpPr>
          <p:spPr bwMode="auto">
            <a:xfrm>
              <a:off x="2406650" y="3571875"/>
              <a:ext cx="3021013" cy="2733675"/>
            </a:xfrm>
            <a:custGeom>
              <a:avLst/>
              <a:gdLst>
                <a:gd name="T0" fmla="*/ 7929 w 15857"/>
                <a:gd name="T1" fmla="*/ 0 h 14347"/>
                <a:gd name="T2" fmla="*/ 0 w 15857"/>
                <a:gd name="T3" fmla="*/ 10912 h 14347"/>
                <a:gd name="T4" fmla="*/ 15857 w 15857"/>
                <a:gd name="T5" fmla="*/ 10912 h 14347"/>
                <a:gd name="T6" fmla="*/ 7929 w 15857"/>
                <a:gd name="T7" fmla="*/ 0 h 14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857" h="14347">
                  <a:moveTo>
                    <a:pt x="7929" y="0"/>
                  </a:moveTo>
                  <a:lnTo>
                    <a:pt x="0" y="10912"/>
                  </a:lnTo>
                  <a:cubicBezTo>
                    <a:pt x="4728" y="14347"/>
                    <a:pt x="11130" y="14347"/>
                    <a:pt x="15857" y="10912"/>
                  </a:cubicBezTo>
                  <a:lnTo>
                    <a:pt x="7929" y="0"/>
                  </a:ln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281405" y="4712704"/>
              <a:ext cx="127150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b="1" dirty="0" smtClean="0">
                  <a:solidFill>
                    <a:schemeClr val="bg1"/>
                  </a:solidFill>
                  <a:latin typeface="210 콤퓨타세탁 L" pitchFamily="18" charset="-127"/>
                  <a:ea typeface="210 콤퓨타세탁 L" pitchFamily="18" charset="-127"/>
                </a:rPr>
                <a:t>김수경</a:t>
              </a:r>
              <a:endParaRPr lang="ko-KR" altLang="en-US" sz="3200" b="1" dirty="0">
                <a:solidFill>
                  <a:schemeClr val="bg1"/>
                </a:solidFill>
                <a:latin typeface="210 콤퓨타세탁 L" pitchFamily="18" charset="-127"/>
                <a:ea typeface="210 콤퓨타세탁 L" pitchFamily="18" charset="-127"/>
              </a:endParaRPr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3408014" y="2778125"/>
            <a:ext cx="2787650" cy="2873375"/>
            <a:chOff x="3917950" y="2778125"/>
            <a:chExt cx="2787650" cy="2873375"/>
          </a:xfrm>
        </p:grpSpPr>
        <p:sp>
          <p:nvSpPr>
            <p:cNvPr id="6" name="Freeform 7"/>
            <p:cNvSpPr>
              <a:spLocks/>
            </p:cNvSpPr>
            <p:nvPr/>
          </p:nvSpPr>
          <p:spPr bwMode="auto">
            <a:xfrm>
              <a:off x="3917950" y="2778125"/>
              <a:ext cx="2787650" cy="2873375"/>
            </a:xfrm>
            <a:custGeom>
              <a:avLst/>
              <a:gdLst>
                <a:gd name="T0" fmla="*/ 0 w 7317"/>
                <a:gd name="T1" fmla="*/ 2085 h 7541"/>
                <a:gd name="T2" fmla="*/ 3964 w 7317"/>
                <a:gd name="T3" fmla="*/ 7541 h 7541"/>
                <a:gd name="T4" fmla="*/ 6414 w 7317"/>
                <a:gd name="T5" fmla="*/ 0 h 7541"/>
                <a:gd name="T6" fmla="*/ 0 w 7317"/>
                <a:gd name="T7" fmla="*/ 2085 h 75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317" h="7541">
                  <a:moveTo>
                    <a:pt x="0" y="2085"/>
                  </a:moveTo>
                  <a:lnTo>
                    <a:pt x="3964" y="7541"/>
                  </a:lnTo>
                  <a:cubicBezTo>
                    <a:pt x="6328" y="5824"/>
                    <a:pt x="7317" y="2779"/>
                    <a:pt x="6414" y="0"/>
                  </a:cubicBezTo>
                  <a:lnTo>
                    <a:pt x="0" y="2085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676024" y="3736785"/>
              <a:ext cx="127150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b="1" dirty="0" smtClean="0">
                  <a:solidFill>
                    <a:schemeClr val="tx2">
                      <a:lumMod val="50000"/>
                    </a:schemeClr>
                  </a:solidFill>
                  <a:latin typeface="210 콤퓨타세탁 L" pitchFamily="18" charset="-127"/>
                  <a:ea typeface="210 콤퓨타세탁 L" pitchFamily="18" charset="-127"/>
                </a:rPr>
                <a:t>이현우</a:t>
              </a:r>
              <a:endParaRPr lang="ko-KR" altLang="en-US" sz="3200" b="1" dirty="0">
                <a:solidFill>
                  <a:schemeClr val="tx2">
                    <a:lumMod val="50000"/>
                  </a:schemeClr>
                </a:solidFill>
                <a:latin typeface="210 콤퓨타세탁 L" pitchFamily="18" charset="-127"/>
                <a:ea typeface="210 콤퓨타세탁 L" pitchFamily="18" charset="-127"/>
              </a:endParaRPr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3408014" y="1003300"/>
            <a:ext cx="2443163" cy="2568575"/>
            <a:chOff x="3917950" y="1003300"/>
            <a:chExt cx="2443163" cy="2568575"/>
          </a:xfrm>
        </p:grpSpPr>
        <p:sp>
          <p:nvSpPr>
            <p:cNvPr id="5" name="Freeform 6"/>
            <p:cNvSpPr>
              <a:spLocks/>
            </p:cNvSpPr>
            <p:nvPr/>
          </p:nvSpPr>
          <p:spPr bwMode="auto">
            <a:xfrm>
              <a:off x="3917950" y="1003300"/>
              <a:ext cx="2443163" cy="2568575"/>
            </a:xfrm>
            <a:custGeom>
              <a:avLst/>
              <a:gdLst>
                <a:gd name="T0" fmla="*/ 0 w 6414"/>
                <a:gd name="T1" fmla="*/ 6745 h 6745"/>
                <a:gd name="T2" fmla="*/ 6414 w 6414"/>
                <a:gd name="T3" fmla="*/ 4660 h 6745"/>
                <a:gd name="T4" fmla="*/ 0 w 6414"/>
                <a:gd name="T5" fmla="*/ 0 h 6745"/>
                <a:gd name="T6" fmla="*/ 0 w 6414"/>
                <a:gd name="T7" fmla="*/ 6745 h 67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414" h="6745">
                  <a:moveTo>
                    <a:pt x="0" y="6745"/>
                  </a:moveTo>
                  <a:lnTo>
                    <a:pt x="6414" y="4660"/>
                  </a:lnTo>
                  <a:cubicBezTo>
                    <a:pt x="5512" y="1882"/>
                    <a:pt x="2922" y="0"/>
                    <a:pt x="0" y="0"/>
                  </a:cubicBezTo>
                  <a:lnTo>
                    <a:pt x="0" y="6745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156161" y="2022258"/>
              <a:ext cx="127150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b="1" dirty="0" smtClean="0">
                  <a:solidFill>
                    <a:schemeClr val="tx2">
                      <a:lumMod val="50000"/>
                    </a:schemeClr>
                  </a:solidFill>
                  <a:latin typeface="210 콤퓨타세탁 L" pitchFamily="18" charset="-127"/>
                  <a:ea typeface="210 콤퓨타세탁 L" pitchFamily="18" charset="-127"/>
                </a:rPr>
                <a:t>백진혁</a:t>
              </a:r>
              <a:endParaRPr lang="ko-KR" altLang="en-US" sz="3200" b="1" dirty="0">
                <a:solidFill>
                  <a:schemeClr val="tx2">
                    <a:lumMod val="50000"/>
                  </a:schemeClr>
                </a:solidFill>
                <a:latin typeface="210 콤퓨타세탁 L" pitchFamily="18" charset="-127"/>
                <a:ea typeface="210 콤퓨타세탁 L" pitchFamily="18" charset="-127"/>
              </a:endParaRPr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6460714" y="962860"/>
            <a:ext cx="1364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210 콤퓨타세탁 L" pitchFamily="18" charset="-127"/>
                <a:ea typeface="210 콤퓨타세탁 L" pitchFamily="18" charset="-127"/>
              </a:rPr>
              <a:t>신형진</a:t>
            </a:r>
            <a:r>
              <a:rPr lang="en-US" altLang="ko-KR" dirty="0" smtClean="0">
                <a:latin typeface="210 콤퓨타세탁 L" pitchFamily="18" charset="-127"/>
                <a:ea typeface="210 콤퓨타세탁 L" pitchFamily="18" charset="-127"/>
              </a:rPr>
              <a:t>: </a:t>
            </a:r>
            <a:r>
              <a:rPr lang="ko-KR" altLang="en-US" dirty="0" smtClean="0">
                <a:latin typeface="210 콤퓨타세탁 L" pitchFamily="18" charset="-127"/>
                <a:ea typeface="210 콤퓨타세탁 L" pitchFamily="18" charset="-127"/>
              </a:rPr>
              <a:t>팀</a:t>
            </a:r>
            <a:r>
              <a:rPr lang="ko-KR" altLang="en-US" dirty="0">
                <a:latin typeface="210 콤퓨타세탁 L" pitchFamily="18" charset="-127"/>
                <a:ea typeface="210 콤퓨타세탁 L" pitchFamily="18" charset="-127"/>
              </a:rPr>
              <a:t>장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6463211" y="2047185"/>
            <a:ext cx="2375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210 콤퓨타세탁 L" pitchFamily="18" charset="-127"/>
                <a:ea typeface="210 콤퓨타세탁 L" pitchFamily="18" charset="-127"/>
              </a:rPr>
              <a:t>이준</a:t>
            </a:r>
            <a:r>
              <a:rPr lang="en-US" altLang="ko-KR" dirty="0" smtClean="0">
                <a:latin typeface="210 콤퓨타세탁 L" pitchFamily="18" charset="-127"/>
                <a:ea typeface="210 콤퓨타세탁 L" pitchFamily="18" charset="-127"/>
              </a:rPr>
              <a:t>: </a:t>
            </a:r>
            <a:r>
              <a:rPr lang="en-US" altLang="ko-KR" dirty="0" err="1" smtClean="0">
                <a:latin typeface="210 콤퓨타세탁 L" pitchFamily="18" charset="-127"/>
                <a:ea typeface="210 콤퓨타세탁 L" pitchFamily="18" charset="-127"/>
              </a:rPr>
              <a:t>ppt</a:t>
            </a:r>
            <a:r>
              <a:rPr lang="en-US" altLang="ko-KR" dirty="0" smtClean="0">
                <a:latin typeface="210 콤퓨타세탁 L" pitchFamily="18" charset="-127"/>
                <a:ea typeface="210 콤퓨타세탁 L" pitchFamily="18" charset="-127"/>
              </a:rPr>
              <a:t> </a:t>
            </a:r>
            <a:r>
              <a:rPr lang="ko-KR" altLang="en-US" dirty="0" smtClean="0">
                <a:latin typeface="210 콤퓨타세탁 L" pitchFamily="18" charset="-127"/>
                <a:ea typeface="210 콤퓨타세탁 L" pitchFamily="18" charset="-127"/>
              </a:rPr>
              <a:t>제작 및</a:t>
            </a:r>
            <a:r>
              <a:rPr lang="en-US" altLang="ko-KR" dirty="0" smtClean="0">
                <a:latin typeface="210 콤퓨타세탁 L" pitchFamily="18" charset="-127"/>
                <a:ea typeface="210 콤퓨타세탁 L" pitchFamily="18" charset="-127"/>
              </a:rPr>
              <a:t> </a:t>
            </a:r>
            <a:r>
              <a:rPr lang="ko-KR" altLang="en-US" dirty="0" smtClean="0">
                <a:latin typeface="210 콤퓨타세탁 L" pitchFamily="18" charset="-127"/>
                <a:ea typeface="210 콤퓨타세탁 L" pitchFamily="18" charset="-127"/>
              </a:rPr>
              <a:t>발표</a:t>
            </a:r>
            <a:endParaRPr lang="ko-KR" altLang="en-US" dirty="0">
              <a:latin typeface="210 콤퓨타세탁 L" pitchFamily="18" charset="-127"/>
              <a:ea typeface="210 콤퓨타세탁 L" pitchFamily="18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460714" y="3131510"/>
            <a:ext cx="3219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210 콤퓨타세탁 L" pitchFamily="18" charset="-127"/>
                <a:ea typeface="210 콤퓨타세탁 L" pitchFamily="18" charset="-127"/>
              </a:rPr>
              <a:t>김수경</a:t>
            </a:r>
            <a:r>
              <a:rPr lang="en-US" altLang="ko-KR" dirty="0" smtClean="0">
                <a:latin typeface="210 콤퓨타세탁 L" pitchFamily="18" charset="-127"/>
                <a:ea typeface="210 콤퓨타세탁 L" pitchFamily="18" charset="-127"/>
              </a:rPr>
              <a:t>: </a:t>
            </a:r>
            <a:r>
              <a:rPr lang="ko-KR" altLang="en-US" dirty="0" smtClean="0">
                <a:latin typeface="210 콤퓨타세탁 L" pitchFamily="18" charset="-127"/>
                <a:ea typeface="210 콤퓨타세탁 L" pitchFamily="18" charset="-127"/>
              </a:rPr>
              <a:t>프로그래밍 및 자료 조사</a:t>
            </a:r>
            <a:endParaRPr lang="ko-KR" altLang="en-US" dirty="0">
              <a:latin typeface="210 콤퓨타세탁 L" pitchFamily="18" charset="-127"/>
              <a:ea typeface="210 콤퓨타세탁 L" pitchFamily="18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6453553" y="4215835"/>
            <a:ext cx="3219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210 콤퓨타세탁 L" pitchFamily="18" charset="-127"/>
                <a:ea typeface="210 콤퓨타세탁 L" pitchFamily="18" charset="-127"/>
              </a:rPr>
              <a:t>이현우</a:t>
            </a:r>
            <a:r>
              <a:rPr lang="en-US" altLang="ko-KR" dirty="0" smtClean="0">
                <a:latin typeface="210 콤퓨타세탁 L" pitchFamily="18" charset="-127"/>
                <a:ea typeface="210 콤퓨타세탁 L" pitchFamily="18" charset="-127"/>
              </a:rPr>
              <a:t>: </a:t>
            </a:r>
            <a:r>
              <a:rPr lang="ko-KR" altLang="en-US" dirty="0" smtClean="0">
                <a:latin typeface="210 콤퓨타세탁 L" pitchFamily="18" charset="-127"/>
                <a:ea typeface="210 콤퓨타세탁 L" pitchFamily="18" charset="-127"/>
              </a:rPr>
              <a:t>프로그래밍 및 자료 조사</a:t>
            </a:r>
            <a:endParaRPr lang="ko-KR" altLang="en-US" dirty="0">
              <a:latin typeface="210 콤퓨타세탁 L" pitchFamily="18" charset="-127"/>
              <a:ea typeface="210 콤퓨타세탁 L" pitchFamily="18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453553" y="5300160"/>
            <a:ext cx="2802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210 콤퓨타세탁 L" pitchFamily="18" charset="-127"/>
                <a:ea typeface="210 콤퓨타세탁 L" pitchFamily="18" charset="-127"/>
              </a:rPr>
              <a:t>백진혁</a:t>
            </a:r>
            <a:r>
              <a:rPr lang="en-US" altLang="ko-KR" dirty="0" smtClean="0">
                <a:latin typeface="210 콤퓨타세탁 L" pitchFamily="18" charset="-127"/>
                <a:ea typeface="210 콤퓨타세탁 L" pitchFamily="18" charset="-127"/>
              </a:rPr>
              <a:t>: </a:t>
            </a:r>
            <a:r>
              <a:rPr lang="ko-KR" altLang="en-US" dirty="0" smtClean="0">
                <a:latin typeface="210 콤퓨타세탁 L" pitchFamily="18" charset="-127"/>
                <a:ea typeface="210 콤퓨타세탁 L" pitchFamily="18" charset="-127"/>
              </a:rPr>
              <a:t>디자인 및 자료 조사</a:t>
            </a:r>
            <a:endParaRPr lang="ko-KR" altLang="en-US" dirty="0">
              <a:latin typeface="210 콤퓨타세탁 L" pitchFamily="18" charset="-127"/>
              <a:ea typeface="210 콤퓨타세탁 L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03679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33" grpId="0"/>
      <p:bldP spid="34" grpId="0"/>
      <p:bldP spid="35" grpId="0"/>
      <p:bldP spid="3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모서리가 둥근 직사각형 9"/>
          <p:cNvSpPr/>
          <p:nvPr/>
        </p:nvSpPr>
        <p:spPr>
          <a:xfrm>
            <a:off x="253752" y="6550066"/>
            <a:ext cx="11684497" cy="60959"/>
          </a:xfrm>
          <a:prstGeom prst="roundRect">
            <a:avLst/>
          </a:prstGeom>
          <a:solidFill>
            <a:schemeClr val="tx2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2"/>
              </a:solidFill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1679509" y="452670"/>
            <a:ext cx="10258739" cy="60959"/>
          </a:xfrm>
          <a:prstGeom prst="roundRect">
            <a:avLst/>
          </a:prstGeom>
          <a:solidFill>
            <a:schemeClr val="tx2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2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31371" y="-219405"/>
            <a:ext cx="960107" cy="134414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7" name="TextBox 16"/>
          <p:cNvSpPr txBox="1"/>
          <p:nvPr/>
        </p:nvSpPr>
        <p:spPr>
          <a:xfrm>
            <a:off x="47328" y="68627"/>
            <a:ext cx="1728192" cy="50276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2667" dirty="0" smtClean="0">
                <a:solidFill>
                  <a:schemeClr val="bg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02</a:t>
            </a:r>
            <a:endParaRPr lang="ko-KR" altLang="en-US" sz="2667" dirty="0">
              <a:solidFill>
                <a:schemeClr val="bg1"/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7328" y="522353"/>
            <a:ext cx="1728192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팀원 업무</a:t>
            </a:r>
            <a:endParaRPr lang="en-US" altLang="ko-KR" sz="1200" b="1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ko-KR" altLang="en-US" sz="1200" b="1" dirty="0" err="1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배분표</a:t>
            </a:r>
            <a:endParaRPr lang="ko-KR" altLang="en-US" sz="1200" b="1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9353" y="676084"/>
            <a:ext cx="4741240" cy="5644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18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>
            <a:endCxn id="21" idx="3"/>
          </p:cNvCxnSpPr>
          <p:nvPr/>
        </p:nvCxnSpPr>
        <p:spPr>
          <a:xfrm>
            <a:off x="4799856" y="3398027"/>
            <a:ext cx="3116839" cy="0"/>
          </a:xfrm>
          <a:prstGeom prst="line">
            <a:avLst/>
          </a:prstGeom>
          <a:ln>
            <a:solidFill>
              <a:schemeClr val="accent5">
                <a:lumMod val="50000"/>
              </a:schemeClr>
            </a:solidFill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7628663" y="3350021"/>
            <a:ext cx="288032" cy="96011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accent4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97213" y="2288191"/>
            <a:ext cx="2976331" cy="1200329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7200" dirty="0" smtClean="0">
                <a:solidFill>
                  <a:schemeClr val="accent1">
                    <a:lumMod val="50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03</a:t>
            </a:r>
            <a:endParaRPr lang="ko-KR" altLang="en-US" sz="2400" dirty="0">
              <a:solidFill>
                <a:schemeClr val="accent1">
                  <a:lumMod val="50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639828" y="2888356"/>
            <a:ext cx="3744416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2400" spc="-200" dirty="0" smtClean="0">
                <a:ln>
                  <a:solidFill>
                    <a:schemeClr val="accent5">
                      <a:lumMod val="5000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 연관 </a:t>
            </a:r>
            <a:r>
              <a:rPr lang="ko-KR" altLang="en-US" sz="2400" spc="-200" dirty="0" err="1" smtClean="0">
                <a:ln>
                  <a:solidFill>
                    <a:schemeClr val="accent5">
                      <a:lumMod val="5000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앱</a:t>
            </a:r>
            <a:r>
              <a:rPr lang="ko-KR" altLang="en-US" sz="2400" spc="-200" dirty="0" smtClean="0">
                <a:ln>
                  <a:solidFill>
                    <a:schemeClr val="accent5">
                      <a:lumMod val="5000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 비교</a:t>
            </a:r>
            <a:endParaRPr lang="ko-KR" altLang="en-US" sz="2400" spc="-200" dirty="0">
              <a:ln>
                <a:solidFill>
                  <a:schemeClr val="accent5">
                    <a:lumMod val="50000"/>
                  </a:schemeClr>
                </a:solidFill>
              </a:ln>
              <a:solidFill>
                <a:schemeClr val="accent1">
                  <a:lumMod val="50000"/>
                </a:schemeClr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59350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406180838"/>
  <p:tag name="MH_LIBRARY" val="GRAPHIC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406180838"/>
  <p:tag name="MH_LIBRARY" val="GRAPHIC"/>
  <p:tag name="MH_ORDER" val="TextBox 15"/>
</p:tagLst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1955</TotalTime>
  <Words>349</Words>
  <Application>Microsoft Office PowerPoint</Application>
  <PresentationFormat>사용자 지정</PresentationFormat>
  <Paragraphs>118</Paragraphs>
  <Slides>27</Slides>
  <Notes>11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9" baseType="lpstr">
      <vt:lpstr>굴림</vt:lpstr>
      <vt:lpstr>Arial</vt:lpstr>
      <vt:lpstr>HY헤드라인M</vt:lpstr>
      <vt:lpstr>Helvetica-CondensedBlack</vt:lpstr>
      <vt:lpstr>Broadway</vt:lpstr>
      <vt:lpstr>맑은 고딕</vt:lpstr>
      <vt:lpstr>210 콤퓨타세탁 L</vt:lpstr>
      <vt:lpstr>210 콤퓨타세탁 R</vt:lpstr>
      <vt:lpstr>DX빨간우체통B</vt:lpstr>
      <vt:lpstr>-윤고딕320</vt:lpstr>
      <vt:lpstr>华文中宋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매력(魅)있는 나 ! Self-Introduction attraction about Jun</dc:title>
  <dc:creator>HOME</dc:creator>
  <cp:lastModifiedBy>HALLA</cp:lastModifiedBy>
  <cp:revision>153</cp:revision>
  <dcterms:created xsi:type="dcterms:W3CDTF">2017-10-26T12:35:50Z</dcterms:created>
  <dcterms:modified xsi:type="dcterms:W3CDTF">2018-12-13T14:04:14Z</dcterms:modified>
</cp:coreProperties>
</file>